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Default Extension="wdp" ContentType="image/vnd.ms-photo"/>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8" r:id="rId3"/>
    <p:sldId id="257" r:id="rId4"/>
    <p:sldId id="259" r:id="rId5"/>
    <p:sldId id="279" r:id="rId6"/>
    <p:sldId id="281" r:id="rId7"/>
    <p:sldId id="284" r:id="rId8"/>
    <p:sldId id="282" r:id="rId9"/>
    <p:sldId id="283" r:id="rId10"/>
    <p:sldId id="260" r:id="rId11"/>
    <p:sldId id="285" r:id="rId12"/>
    <p:sldId id="261" r:id="rId13"/>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FF6600"/>
    <a:srgbClr val="DE5A00"/>
    <a:srgbClr val="006600"/>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103" d="100"/>
          <a:sy n="103" d="100"/>
        </p:scale>
        <p:origin x="-204" y="-84"/>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a:t>Образец заголовка</a:t>
            </a:r>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a:t>Образец подзаголовка</a:t>
            </a:r>
          </a:p>
        </p:txBody>
      </p:sp>
      <p:sp>
        <p:nvSpPr>
          <p:cNvPr id="4" name="Дата 3"/>
          <p:cNvSpPr>
            <a:spLocks noGrp="1"/>
          </p:cNvSpPr>
          <p:nvPr>
            <p:ph type="dt" sz="half" idx="10"/>
          </p:nvPr>
        </p:nvSpPr>
        <p:spPr/>
        <p:txBody>
          <a:bodyPr/>
          <a:lstStyle/>
          <a:p>
            <a:fld id="{098241AC-396B-434E-8343-F02A7DC2875E}" type="datetimeFigureOut">
              <a:rPr lang="ru-RU" smtClean="0"/>
              <a:pPr/>
              <a:t>21.04.2026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F6133303-B9F9-4B7D-B585-7B4383DBF130}" type="slidenum">
              <a:rPr lang="ru-RU" smtClean="0"/>
              <a:pPr/>
              <a:t>‹#›</a:t>
            </a:fld>
            <a:endParaRPr lang="ru-RU"/>
          </a:p>
        </p:txBody>
      </p:sp>
    </p:spTree>
  </p:cSld>
  <p:clrMapOvr>
    <a:masterClrMapping/>
  </p:clrMapOvr>
  <p:transition spd="slow">
    <p:wip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Содержимое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p>
            <a:fld id="{098241AC-396B-434E-8343-F02A7DC2875E}" type="datetimeFigureOut">
              <a:rPr lang="ru-RU" smtClean="0"/>
              <a:pPr/>
              <a:t>21.04.2026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F6133303-B9F9-4B7D-B585-7B4383DBF130}" type="slidenum">
              <a:rPr lang="ru-RU" smtClean="0"/>
              <a:pPr/>
              <a:t>‹#›</a:t>
            </a:fld>
            <a:endParaRPr lang="ru-RU"/>
          </a:p>
        </p:txBody>
      </p:sp>
    </p:spTree>
  </p:cSld>
  <p:clrMapOvr>
    <a:masterClrMapping/>
  </p:clrMapOvr>
  <p:transition spd="slow">
    <p:wip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a:t>Образец заголовка</a:t>
            </a:r>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Дата 3"/>
          <p:cNvSpPr>
            <a:spLocks noGrp="1"/>
          </p:cNvSpPr>
          <p:nvPr>
            <p:ph type="dt" sz="half" idx="10"/>
          </p:nvPr>
        </p:nvSpPr>
        <p:spPr/>
        <p:txBody>
          <a:bodyPr/>
          <a:lstStyle/>
          <a:p>
            <a:fld id="{098241AC-396B-434E-8343-F02A7DC2875E}" type="datetimeFigureOut">
              <a:rPr lang="ru-RU" smtClean="0"/>
              <a:pPr/>
              <a:t>21.04.2026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F6133303-B9F9-4B7D-B585-7B4383DBF130}" type="slidenum">
              <a:rPr lang="ru-RU" smtClean="0"/>
              <a:pPr/>
              <a:t>‹#›</a:t>
            </a:fld>
            <a:endParaRPr lang="ru-RU"/>
          </a:p>
        </p:txBody>
      </p:sp>
    </p:spTree>
  </p:cSld>
  <p:clrMapOvr>
    <a:masterClrMapping/>
  </p:clrMapOvr>
  <p:transition spd="slow">
    <p:wip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Дата 4"/>
          <p:cNvSpPr>
            <a:spLocks noGrp="1"/>
          </p:cNvSpPr>
          <p:nvPr>
            <p:ph type="dt" sz="half" idx="10"/>
          </p:nvPr>
        </p:nvSpPr>
        <p:spPr/>
        <p:txBody>
          <a:bodyPr/>
          <a:lstStyle/>
          <a:p>
            <a:fld id="{098241AC-396B-434E-8343-F02A7DC2875E}" type="datetimeFigureOut">
              <a:rPr lang="ru-RU" smtClean="0"/>
              <a:pPr/>
              <a:t>21.04.2026</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F6133303-B9F9-4B7D-B585-7B4383DBF130}" type="slidenum">
              <a:rPr lang="ru-RU" smtClean="0"/>
              <a:pPr/>
              <a:t>‹#›</a:t>
            </a:fld>
            <a:endParaRPr lang="ru-RU"/>
          </a:p>
        </p:txBody>
      </p:sp>
    </p:spTree>
  </p:cSld>
  <p:clrMapOvr>
    <a:masterClrMapping/>
  </p:clrMapOvr>
  <p:transition spd="slow">
    <p:wip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a:t>Образец заголовка</a:t>
            </a:r>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7" name="Дата 6"/>
          <p:cNvSpPr>
            <a:spLocks noGrp="1"/>
          </p:cNvSpPr>
          <p:nvPr>
            <p:ph type="dt" sz="half" idx="10"/>
          </p:nvPr>
        </p:nvSpPr>
        <p:spPr/>
        <p:txBody>
          <a:bodyPr/>
          <a:lstStyle/>
          <a:p>
            <a:fld id="{098241AC-396B-434E-8343-F02A7DC2875E}" type="datetimeFigureOut">
              <a:rPr lang="ru-RU" smtClean="0"/>
              <a:pPr/>
              <a:t>21.04.2026</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F6133303-B9F9-4B7D-B585-7B4383DBF130}" type="slidenum">
              <a:rPr lang="ru-RU" smtClean="0"/>
              <a:pPr/>
              <a:t>‹#›</a:t>
            </a:fld>
            <a:endParaRPr lang="ru-RU"/>
          </a:p>
        </p:txBody>
      </p:sp>
    </p:spTree>
  </p:cSld>
  <p:clrMapOvr>
    <a:masterClrMapping/>
  </p:clrMapOvr>
  <p:transition spd="slow">
    <p:wip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Дата 2"/>
          <p:cNvSpPr>
            <a:spLocks noGrp="1"/>
          </p:cNvSpPr>
          <p:nvPr>
            <p:ph type="dt" sz="half" idx="10"/>
          </p:nvPr>
        </p:nvSpPr>
        <p:spPr/>
        <p:txBody>
          <a:bodyPr/>
          <a:lstStyle/>
          <a:p>
            <a:fld id="{098241AC-396B-434E-8343-F02A7DC2875E}" type="datetimeFigureOut">
              <a:rPr lang="ru-RU" smtClean="0"/>
              <a:pPr/>
              <a:t>21.04.2026</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F6133303-B9F9-4B7D-B585-7B4383DBF130}" type="slidenum">
              <a:rPr lang="ru-RU" smtClean="0"/>
              <a:pPr/>
              <a:t>‹#›</a:t>
            </a:fld>
            <a:endParaRPr lang="ru-RU"/>
          </a:p>
        </p:txBody>
      </p:sp>
    </p:spTree>
  </p:cSld>
  <p:clrMapOvr>
    <a:masterClrMapping/>
  </p:clrMapOvr>
  <p:transition spd="slow">
    <p:wip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098241AC-396B-434E-8343-F02A7DC2875E}" type="datetimeFigureOut">
              <a:rPr lang="ru-RU" smtClean="0"/>
              <a:pPr/>
              <a:t>21.04.2026</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F6133303-B9F9-4B7D-B585-7B4383DBF130}" type="slidenum">
              <a:rPr lang="ru-RU" smtClean="0"/>
              <a:pPr/>
              <a:t>‹#›</a:t>
            </a:fld>
            <a:endParaRPr lang="ru-RU"/>
          </a:p>
        </p:txBody>
      </p:sp>
    </p:spTree>
  </p:cSld>
  <p:clrMapOvr>
    <a:masterClrMapping/>
  </p:clrMapOvr>
  <p:transition spd="slow">
    <p:wip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a:t>Образец заголовка</a:t>
            </a:r>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Дата 4"/>
          <p:cNvSpPr>
            <a:spLocks noGrp="1"/>
          </p:cNvSpPr>
          <p:nvPr>
            <p:ph type="dt" sz="half" idx="10"/>
          </p:nvPr>
        </p:nvSpPr>
        <p:spPr/>
        <p:txBody>
          <a:bodyPr/>
          <a:lstStyle/>
          <a:p>
            <a:fld id="{098241AC-396B-434E-8343-F02A7DC2875E}" type="datetimeFigureOut">
              <a:rPr lang="ru-RU" smtClean="0"/>
              <a:pPr/>
              <a:t>21.04.2026</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F6133303-B9F9-4B7D-B585-7B4383DBF130}" type="slidenum">
              <a:rPr lang="ru-RU" smtClean="0"/>
              <a:pPr/>
              <a:t>‹#›</a:t>
            </a:fld>
            <a:endParaRPr lang="ru-RU"/>
          </a:p>
        </p:txBody>
      </p:sp>
    </p:spTree>
  </p:cSld>
  <p:clrMapOvr>
    <a:masterClrMapping/>
  </p:clrMapOvr>
  <p:transition spd="slow">
    <p:wip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a:t>Образец заголовка</a:t>
            </a:r>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Дата 4"/>
          <p:cNvSpPr>
            <a:spLocks noGrp="1"/>
          </p:cNvSpPr>
          <p:nvPr>
            <p:ph type="dt" sz="half" idx="10"/>
          </p:nvPr>
        </p:nvSpPr>
        <p:spPr/>
        <p:txBody>
          <a:bodyPr/>
          <a:lstStyle/>
          <a:p>
            <a:fld id="{098241AC-396B-434E-8343-F02A7DC2875E}" type="datetimeFigureOut">
              <a:rPr lang="ru-RU" smtClean="0"/>
              <a:pPr/>
              <a:t>21.04.2026</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F6133303-B9F9-4B7D-B585-7B4383DBF130}" type="slidenum">
              <a:rPr lang="ru-RU" smtClean="0"/>
              <a:pPr/>
              <a:t>‹#›</a:t>
            </a:fld>
            <a:endParaRPr lang="ru-RU"/>
          </a:p>
        </p:txBody>
      </p:sp>
    </p:spTree>
  </p:cSld>
  <p:clrMapOvr>
    <a:masterClrMapping/>
  </p:clrMapOvr>
  <p:transition spd="slow">
    <p:wip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Вертикальный текст 2"/>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p>
            <a:fld id="{098241AC-396B-434E-8343-F02A7DC2875E}" type="datetimeFigureOut">
              <a:rPr lang="ru-RU" smtClean="0"/>
              <a:pPr/>
              <a:t>21.04.2026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F6133303-B9F9-4B7D-B585-7B4383DBF130}" type="slidenum">
              <a:rPr lang="ru-RU" smtClean="0"/>
              <a:pPr/>
              <a:t>‹#›</a:t>
            </a:fld>
            <a:endParaRPr lang="ru-RU"/>
          </a:p>
        </p:txBody>
      </p:sp>
    </p:spTree>
  </p:cSld>
  <p:clrMapOvr>
    <a:masterClrMapping/>
  </p:clrMapOvr>
  <p:transition spd="slow">
    <p:wip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a:t>Образец заголовка</a:t>
            </a:r>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p>
            <a:fld id="{098241AC-396B-434E-8343-F02A7DC2875E}" type="datetimeFigureOut">
              <a:rPr lang="ru-RU" smtClean="0"/>
              <a:pPr/>
              <a:t>21.04.2026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F6133303-B9F9-4B7D-B585-7B4383DBF130}" type="slidenum">
              <a:rPr lang="ru-RU" smtClean="0"/>
              <a:pPr/>
              <a:t>‹#›</a:t>
            </a:fld>
            <a:endParaRPr lang="ru-RU"/>
          </a:p>
        </p:txBody>
      </p:sp>
    </p:spTree>
  </p:cSld>
  <p:clrMapOvr>
    <a:masterClrMapping/>
  </p:clrMapOvr>
  <p:transition spd="slow">
    <p:wip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38000">
              <a:schemeClr val="tx2">
                <a:alpha val="98000"/>
                <a:lumMod val="89000"/>
              </a:schemeClr>
            </a:gs>
            <a:gs pos="100000">
              <a:schemeClr val="accent1">
                <a:lumMod val="45000"/>
                <a:lumOff val="55000"/>
              </a:schemeClr>
            </a:gs>
            <a:gs pos="87000">
              <a:schemeClr val="accent1">
                <a:lumMod val="45000"/>
                <a:lumOff val="55000"/>
              </a:schemeClr>
            </a:gs>
            <a:gs pos="100000">
              <a:schemeClr val="accent1">
                <a:lumMod val="30000"/>
                <a:lumOff val="70000"/>
              </a:schemeClr>
            </a:gs>
          </a:gsLst>
          <a:lin ang="13500000" scaled="1"/>
          <a:tileRect/>
        </a:grad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a:t>Образец заголовка</a:t>
            </a:r>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98241AC-396B-434E-8343-F02A7DC2875E}" type="datetimeFigureOut">
              <a:rPr lang="ru-RU" smtClean="0"/>
              <a:pPr/>
              <a:t>21.04.2026</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6133303-B9F9-4B7D-B585-7B4383DBF130}"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spd="slow">
    <p:wipe/>
  </p:transition>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microsoft.com/office/2007/relationships/hdphoto" Target="../media/hdphoto2.wdp"/><Relationship Id="rId7" Type="http://schemas.microsoft.com/office/2007/relationships/hdphoto" Target="../media/hdphoto4.wdp"/><Relationship Id="rId2" Type="http://schemas.openxmlformats.org/officeDocument/2006/relationships/image" Target="../media/image10.png"/><Relationship Id="rId1" Type="http://schemas.openxmlformats.org/officeDocument/2006/relationships/slideLayout" Target="../slideLayouts/slideLayout2.xml"/><Relationship Id="rId6" Type="http://schemas.openxmlformats.org/officeDocument/2006/relationships/image" Target="../media/image12.png"/><Relationship Id="rId5" Type="http://schemas.microsoft.com/office/2007/relationships/hdphoto" Target="../media/hdphoto3.wdp"/><Relationship Id="rId4" Type="http://schemas.openxmlformats.org/officeDocument/2006/relationships/image" Target="../media/image11.png"/></Relationships>
</file>

<file path=ppt/slides/_rels/slide11.xml.rels><?xml version="1.0" encoding="UTF-8" standalone="yes"?>
<Relationships xmlns="http://schemas.openxmlformats.org/package/2006/relationships"><Relationship Id="rId3" Type="http://schemas.microsoft.com/office/2007/relationships/hdphoto" Target="../media/hdphoto5.wdp"/><Relationship Id="rId7" Type="http://schemas.microsoft.com/office/2007/relationships/hdphoto" Target="../media/hdphoto7.wdp"/><Relationship Id="rId2" Type="http://schemas.openxmlformats.org/officeDocument/2006/relationships/image" Target="../media/image13.png"/><Relationship Id="rId1" Type="http://schemas.openxmlformats.org/officeDocument/2006/relationships/slideLayout" Target="../slideLayouts/slideLayout7.xml"/><Relationship Id="rId6" Type="http://schemas.openxmlformats.org/officeDocument/2006/relationships/image" Target="../media/image15.png"/><Relationship Id="rId5" Type="http://schemas.microsoft.com/office/2007/relationships/hdphoto" Target="../media/hdphoto6.wdp"/><Relationship Id="rId4" Type="http://schemas.openxmlformats.org/officeDocument/2006/relationships/image" Target="../media/image14.png"/></Relationships>
</file>

<file path=ppt/slides/_rels/slide12.xml.rels><?xml version="1.0" encoding="UTF-8" standalone="yes"?>
<Relationships xmlns="http://schemas.openxmlformats.org/package/2006/relationships"><Relationship Id="rId3" Type="http://schemas.openxmlformats.org/officeDocument/2006/relationships/hyperlink" Target="http://www.maam.ru/" TargetMode="External"/><Relationship Id="rId2" Type="http://schemas.openxmlformats.org/officeDocument/2006/relationships/hyperlink" Target="http://www.nsportal.ru/" TargetMode="External"/><Relationship Id="rId1" Type="http://schemas.openxmlformats.org/officeDocument/2006/relationships/slideLayout" Target="../slideLayouts/slideLayout2.xml"/><Relationship Id="rId6" Type="http://schemas.openxmlformats.org/officeDocument/2006/relationships/hyperlink" Target="http://www.infourok.ru/" TargetMode="External"/><Relationship Id="rId5" Type="http://schemas.openxmlformats.org/officeDocument/2006/relationships/hyperlink" Target="http://www.multiurok.ru/" TargetMode="External"/><Relationship Id="rId4" Type="http://schemas.openxmlformats.org/officeDocument/2006/relationships/hyperlink" Target="http://www.ped-kopilka.r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357158" y="1556791"/>
            <a:ext cx="8358246" cy="2386251"/>
          </a:xfrm>
        </p:spPr>
        <p:txBody>
          <a:bodyPr>
            <a:normAutofit fontScale="90000"/>
          </a:bodyPr>
          <a:lstStyle/>
          <a:p>
            <a:r>
              <a:rPr lang="ru-RU" sz="1400" b="1" dirty="0">
                <a:solidFill>
                  <a:schemeClr val="accent2">
                    <a:lumMod val="50000"/>
                  </a:schemeClr>
                </a:solidFill>
                <a:latin typeface="Times New Roman" panose="02020603050405020304" pitchFamily="18" charset="0"/>
                <a:cs typeface="Times New Roman" panose="02020603050405020304" pitchFamily="18" charset="0"/>
              </a:rPr>
              <a:t/>
            </a:r>
            <a:br>
              <a:rPr lang="ru-RU" sz="1400" b="1" dirty="0">
                <a:solidFill>
                  <a:schemeClr val="accent2">
                    <a:lumMod val="50000"/>
                  </a:schemeClr>
                </a:solidFill>
                <a:latin typeface="Times New Roman" panose="02020603050405020304" pitchFamily="18" charset="0"/>
                <a:cs typeface="Times New Roman" panose="02020603050405020304" pitchFamily="18" charset="0"/>
              </a:rPr>
            </a:br>
            <a:r>
              <a:rPr lang="ru-RU" sz="1400" b="1" dirty="0">
                <a:solidFill>
                  <a:schemeClr val="accent2">
                    <a:lumMod val="50000"/>
                  </a:schemeClr>
                </a:solidFill>
                <a:latin typeface="Times New Roman" panose="02020603050405020304" pitchFamily="18" charset="0"/>
                <a:cs typeface="Times New Roman" panose="02020603050405020304" pitchFamily="18" charset="0"/>
              </a:rPr>
              <a:t/>
            </a:r>
            <a:br>
              <a:rPr lang="ru-RU" sz="1400" b="1" dirty="0">
                <a:solidFill>
                  <a:schemeClr val="accent2">
                    <a:lumMod val="50000"/>
                  </a:schemeClr>
                </a:solidFill>
                <a:latin typeface="Times New Roman" panose="02020603050405020304" pitchFamily="18" charset="0"/>
                <a:cs typeface="Times New Roman" panose="02020603050405020304" pitchFamily="18" charset="0"/>
              </a:rPr>
            </a:br>
            <a:r>
              <a:rPr lang="ru-RU" sz="1400" b="1" dirty="0">
                <a:solidFill>
                  <a:schemeClr val="accent2">
                    <a:lumMod val="50000"/>
                  </a:schemeClr>
                </a:solidFill>
                <a:latin typeface="Times New Roman" panose="02020603050405020304" pitchFamily="18" charset="0"/>
                <a:cs typeface="Times New Roman" panose="02020603050405020304" pitchFamily="18" charset="0"/>
              </a:rPr>
              <a:t/>
            </a:r>
            <a:br>
              <a:rPr lang="ru-RU" sz="1400" b="1" dirty="0">
                <a:solidFill>
                  <a:schemeClr val="accent2">
                    <a:lumMod val="50000"/>
                  </a:schemeClr>
                </a:solidFill>
                <a:latin typeface="Times New Roman" panose="02020603050405020304" pitchFamily="18" charset="0"/>
                <a:cs typeface="Times New Roman" panose="02020603050405020304" pitchFamily="18" charset="0"/>
              </a:rPr>
            </a:br>
            <a:r>
              <a:rPr lang="ru-RU" sz="1400" b="1" dirty="0">
                <a:solidFill>
                  <a:schemeClr val="accent2">
                    <a:lumMod val="50000"/>
                  </a:schemeClr>
                </a:solidFill>
                <a:latin typeface="Times New Roman" panose="02020603050405020304" pitchFamily="18" charset="0"/>
                <a:cs typeface="Times New Roman" panose="02020603050405020304" pitchFamily="18" charset="0"/>
              </a:rPr>
              <a:t/>
            </a:r>
            <a:br>
              <a:rPr lang="ru-RU" sz="1400" b="1" dirty="0">
                <a:solidFill>
                  <a:schemeClr val="accent2">
                    <a:lumMod val="50000"/>
                  </a:schemeClr>
                </a:solidFill>
                <a:latin typeface="Times New Roman" panose="02020603050405020304" pitchFamily="18" charset="0"/>
                <a:cs typeface="Times New Roman" panose="02020603050405020304" pitchFamily="18" charset="0"/>
              </a:rPr>
            </a:br>
            <a:r>
              <a:rPr lang="ru-RU" sz="1400" b="1" dirty="0">
                <a:solidFill>
                  <a:schemeClr val="accent2">
                    <a:lumMod val="50000"/>
                  </a:schemeClr>
                </a:solidFill>
                <a:latin typeface="Times New Roman" panose="02020603050405020304" pitchFamily="18" charset="0"/>
                <a:cs typeface="Times New Roman" panose="02020603050405020304" pitchFamily="18" charset="0"/>
              </a:rPr>
              <a:t/>
            </a:r>
            <a:br>
              <a:rPr lang="ru-RU" sz="1400" b="1" dirty="0">
                <a:solidFill>
                  <a:schemeClr val="accent2">
                    <a:lumMod val="50000"/>
                  </a:schemeClr>
                </a:solidFill>
                <a:latin typeface="Times New Roman" panose="02020603050405020304" pitchFamily="18" charset="0"/>
                <a:cs typeface="Times New Roman" panose="02020603050405020304" pitchFamily="18" charset="0"/>
              </a:rPr>
            </a:br>
            <a:r>
              <a:rPr lang="ru-RU" sz="1400" b="1" i="1" dirty="0">
                <a:solidFill>
                  <a:schemeClr val="bg1"/>
                </a:solidFill>
                <a:latin typeface="Times New Roman" panose="02020603050405020304" pitchFamily="18" charset="0"/>
                <a:cs typeface="Times New Roman" panose="02020603050405020304" pitchFamily="18" charset="0"/>
              </a:rPr>
              <a:t>РАЙОННЫЙ ЭТАП ГОРОДСКОГО КОНКУРСА «ЗЕЛЕНЫЙ ОГОНЕК» СРЕДИ МУНИЦИПАЛЬНЫХ ОБРАЗОВАТЕЛЬНЫХ УЧРЕЖДЕНИЙ ВОЛГОГРАДА, РЕАЛИЗУЮЩИХ ОСНОВНЫЕ ОБЩЕОБРАЗОВАТЕЛЬНЫЕ ПРОГРАММЫ ДОШКОЛЬНОГО ОБРАЗОВАНИЯ.</a:t>
            </a:r>
            <a:br>
              <a:rPr lang="ru-RU" sz="1400" b="1" i="1" dirty="0">
                <a:solidFill>
                  <a:schemeClr val="bg1"/>
                </a:solidFill>
                <a:latin typeface="Times New Roman" panose="02020603050405020304" pitchFamily="18" charset="0"/>
                <a:cs typeface="Times New Roman" panose="02020603050405020304" pitchFamily="18" charset="0"/>
              </a:rPr>
            </a:br>
            <a:r>
              <a:rPr lang="ru-RU" sz="1400" b="1" i="1" dirty="0">
                <a:solidFill>
                  <a:schemeClr val="bg1"/>
                </a:solidFill>
                <a:latin typeface="Times New Roman" panose="02020603050405020304" pitchFamily="18" charset="0"/>
                <a:cs typeface="Times New Roman" panose="02020603050405020304" pitchFamily="18" charset="0"/>
              </a:rPr>
              <a:t/>
            </a:r>
            <a:br>
              <a:rPr lang="ru-RU" sz="1400" b="1" i="1" dirty="0">
                <a:solidFill>
                  <a:schemeClr val="bg1"/>
                </a:solidFill>
                <a:latin typeface="Times New Roman" panose="02020603050405020304" pitchFamily="18" charset="0"/>
                <a:cs typeface="Times New Roman" panose="02020603050405020304" pitchFamily="18" charset="0"/>
              </a:rPr>
            </a:br>
            <a:r>
              <a:rPr lang="ru-RU" sz="1400" b="1" i="1" dirty="0">
                <a:solidFill>
                  <a:schemeClr val="bg1"/>
                </a:solidFill>
                <a:latin typeface="Times New Roman" panose="02020603050405020304" pitchFamily="18" charset="0"/>
                <a:cs typeface="Times New Roman" panose="02020603050405020304" pitchFamily="18" charset="0"/>
              </a:rPr>
              <a:t>НОМИНАЦИЯ: «АВТОРСКАЯ ОБРАЗОВАТЕЛЬНАЯ МУЛЬТИМЕДИЙНАЯ ПРЕЗЕНТАЦИЯ»</a:t>
            </a:r>
            <a:br>
              <a:rPr lang="ru-RU" sz="1400" b="1" i="1" dirty="0">
                <a:solidFill>
                  <a:schemeClr val="bg1"/>
                </a:solidFill>
                <a:latin typeface="Times New Roman" panose="02020603050405020304" pitchFamily="18" charset="0"/>
                <a:cs typeface="Times New Roman" panose="02020603050405020304" pitchFamily="18" charset="0"/>
              </a:rPr>
            </a:br>
            <a:r>
              <a:rPr lang="ru-RU" sz="1400" b="1" i="1" dirty="0">
                <a:solidFill>
                  <a:schemeClr val="bg1"/>
                </a:solidFill>
                <a:latin typeface="Times New Roman" panose="02020603050405020304" pitchFamily="18" charset="0"/>
                <a:cs typeface="Times New Roman" panose="02020603050405020304" pitchFamily="18" charset="0"/>
              </a:rPr>
              <a:t/>
            </a:r>
            <a:br>
              <a:rPr lang="ru-RU" sz="1400" b="1" i="1" dirty="0">
                <a:solidFill>
                  <a:schemeClr val="bg1"/>
                </a:solidFill>
                <a:latin typeface="Times New Roman" panose="02020603050405020304" pitchFamily="18" charset="0"/>
                <a:cs typeface="Times New Roman" panose="02020603050405020304" pitchFamily="18" charset="0"/>
              </a:rPr>
            </a:br>
            <a:r>
              <a:rPr lang="ru-RU" sz="1400" b="1" i="1" dirty="0">
                <a:solidFill>
                  <a:schemeClr val="bg1"/>
                </a:solidFill>
                <a:latin typeface="Times New Roman" panose="02020603050405020304" pitchFamily="18" charset="0"/>
                <a:cs typeface="Times New Roman" panose="02020603050405020304" pitchFamily="18" charset="0"/>
              </a:rPr>
              <a:t>« СТАНЬ ЗАМЕТНЕЙ НА ДОРОГЕ»       </a:t>
            </a:r>
            <a:br>
              <a:rPr lang="ru-RU" sz="1400" b="1" i="1" dirty="0">
                <a:solidFill>
                  <a:schemeClr val="bg1"/>
                </a:solidFill>
                <a:latin typeface="Times New Roman" panose="02020603050405020304" pitchFamily="18" charset="0"/>
                <a:cs typeface="Times New Roman" panose="02020603050405020304" pitchFamily="18" charset="0"/>
              </a:rPr>
            </a:br>
            <a:r>
              <a:rPr lang="ru-RU" sz="1400" b="1" i="1" dirty="0">
                <a:solidFill>
                  <a:schemeClr val="bg1"/>
                </a:solidFill>
                <a:latin typeface="Times New Roman" panose="02020603050405020304" pitchFamily="18" charset="0"/>
                <a:cs typeface="Times New Roman" panose="02020603050405020304" pitchFamily="18" charset="0"/>
              </a:rPr>
              <a:t/>
            </a:r>
            <a:br>
              <a:rPr lang="ru-RU" sz="1400" b="1" i="1" dirty="0">
                <a:solidFill>
                  <a:schemeClr val="bg1"/>
                </a:solidFill>
                <a:latin typeface="Times New Roman" panose="02020603050405020304" pitchFamily="18" charset="0"/>
                <a:cs typeface="Times New Roman" panose="02020603050405020304" pitchFamily="18" charset="0"/>
              </a:rPr>
            </a:br>
            <a:r>
              <a:rPr lang="ru-RU" sz="1400" b="1" i="1" dirty="0">
                <a:solidFill>
                  <a:schemeClr val="bg1"/>
                </a:solidFill>
                <a:latin typeface="Times New Roman" panose="02020603050405020304" pitchFamily="18" charset="0"/>
                <a:cs typeface="Times New Roman" panose="02020603050405020304" pitchFamily="18" charset="0"/>
              </a:rPr>
              <a:t>(ДЛЯ ДЕТЕЙ СТАРШЕГО ДОШКОЛЬНОГО ВОЗРАСТА)</a:t>
            </a:r>
            <a:br>
              <a:rPr lang="ru-RU" sz="1400" b="1" i="1" dirty="0">
                <a:solidFill>
                  <a:schemeClr val="bg1"/>
                </a:solidFill>
                <a:latin typeface="Times New Roman" panose="02020603050405020304" pitchFamily="18" charset="0"/>
                <a:cs typeface="Times New Roman" panose="02020603050405020304" pitchFamily="18" charset="0"/>
              </a:rPr>
            </a:br>
            <a:r>
              <a:rPr lang="ru-RU" sz="1400" b="1" i="1" dirty="0">
                <a:solidFill>
                  <a:schemeClr val="accent2">
                    <a:lumMod val="50000"/>
                  </a:schemeClr>
                </a:solidFill>
                <a:latin typeface="Times New Roman" panose="02020603050405020304" pitchFamily="18" charset="0"/>
                <a:cs typeface="Times New Roman" panose="02020603050405020304" pitchFamily="18" charset="0"/>
              </a:rPr>
              <a:t/>
            </a:r>
            <a:br>
              <a:rPr lang="ru-RU" sz="1400" b="1" i="1" dirty="0">
                <a:solidFill>
                  <a:schemeClr val="accent2">
                    <a:lumMod val="50000"/>
                  </a:schemeClr>
                </a:solidFill>
                <a:latin typeface="Times New Roman" panose="02020603050405020304" pitchFamily="18" charset="0"/>
                <a:cs typeface="Times New Roman" panose="02020603050405020304" pitchFamily="18" charset="0"/>
              </a:rPr>
            </a:br>
            <a:r>
              <a:rPr lang="ru-RU" sz="1400" b="1" dirty="0">
                <a:solidFill>
                  <a:schemeClr val="accent2">
                    <a:lumMod val="50000"/>
                  </a:schemeClr>
                </a:solidFill>
                <a:latin typeface="Times New Roman" panose="02020603050405020304" pitchFamily="18" charset="0"/>
                <a:cs typeface="Times New Roman" panose="02020603050405020304" pitchFamily="18" charset="0"/>
              </a:rPr>
              <a:t/>
            </a:r>
            <a:br>
              <a:rPr lang="ru-RU" sz="1400" b="1" dirty="0">
                <a:solidFill>
                  <a:schemeClr val="accent2">
                    <a:lumMod val="50000"/>
                  </a:schemeClr>
                </a:solidFill>
                <a:latin typeface="Times New Roman" panose="02020603050405020304" pitchFamily="18" charset="0"/>
                <a:cs typeface="Times New Roman" panose="02020603050405020304" pitchFamily="18" charset="0"/>
              </a:rPr>
            </a:br>
            <a:r>
              <a:rPr lang="ru-RU" sz="1400" b="1" dirty="0">
                <a:solidFill>
                  <a:schemeClr val="accent2">
                    <a:lumMod val="50000"/>
                  </a:schemeClr>
                </a:solidFill>
                <a:latin typeface="Times New Roman" panose="02020603050405020304" pitchFamily="18" charset="0"/>
                <a:cs typeface="Times New Roman" panose="02020603050405020304" pitchFamily="18" charset="0"/>
              </a:rPr>
              <a:t/>
            </a:r>
            <a:br>
              <a:rPr lang="ru-RU" sz="1400" b="1" dirty="0">
                <a:solidFill>
                  <a:schemeClr val="accent2">
                    <a:lumMod val="50000"/>
                  </a:schemeClr>
                </a:solidFill>
                <a:latin typeface="Times New Roman" panose="02020603050405020304" pitchFamily="18" charset="0"/>
                <a:cs typeface="Times New Roman" panose="02020603050405020304" pitchFamily="18" charset="0"/>
              </a:rPr>
            </a:br>
            <a:r>
              <a:rPr lang="ru-RU" sz="1400" b="1" dirty="0">
                <a:solidFill>
                  <a:schemeClr val="accent2">
                    <a:lumMod val="50000"/>
                  </a:schemeClr>
                </a:solidFill>
                <a:latin typeface="Times New Roman" panose="02020603050405020304" pitchFamily="18" charset="0"/>
                <a:cs typeface="Times New Roman" panose="02020603050405020304" pitchFamily="18" charset="0"/>
              </a:rPr>
              <a:t/>
            </a:r>
            <a:br>
              <a:rPr lang="ru-RU" sz="1400" b="1" dirty="0">
                <a:solidFill>
                  <a:schemeClr val="accent2">
                    <a:lumMod val="50000"/>
                  </a:schemeClr>
                </a:solidFill>
                <a:latin typeface="Times New Roman" panose="02020603050405020304" pitchFamily="18" charset="0"/>
                <a:cs typeface="Times New Roman" panose="02020603050405020304" pitchFamily="18" charset="0"/>
              </a:rPr>
            </a:br>
            <a:r>
              <a:rPr lang="ru-RU" sz="1400" b="1" dirty="0">
                <a:solidFill>
                  <a:schemeClr val="accent2">
                    <a:lumMod val="50000"/>
                  </a:schemeClr>
                </a:solidFill>
                <a:latin typeface="Times New Roman" panose="02020603050405020304" pitchFamily="18" charset="0"/>
                <a:cs typeface="Times New Roman" panose="02020603050405020304" pitchFamily="18" charset="0"/>
              </a:rPr>
              <a:t/>
            </a:r>
            <a:br>
              <a:rPr lang="ru-RU" sz="1400" b="1" dirty="0">
                <a:solidFill>
                  <a:schemeClr val="accent2">
                    <a:lumMod val="50000"/>
                  </a:schemeClr>
                </a:solidFill>
                <a:latin typeface="Times New Roman" panose="02020603050405020304" pitchFamily="18" charset="0"/>
                <a:cs typeface="Times New Roman" panose="02020603050405020304" pitchFamily="18" charset="0"/>
              </a:rPr>
            </a:br>
            <a:endParaRPr lang="ru-RU" sz="1400" b="1" dirty="0">
              <a:solidFill>
                <a:schemeClr val="accent2">
                  <a:lumMod val="50000"/>
                </a:schemeClr>
              </a:solidFill>
              <a:latin typeface="Times New Roman" panose="02020603050405020304" pitchFamily="18" charset="0"/>
              <a:cs typeface="Times New Roman" panose="02020603050405020304" pitchFamily="18" charset="0"/>
            </a:endParaRPr>
          </a:p>
        </p:txBody>
      </p:sp>
      <p:sp>
        <p:nvSpPr>
          <p:cNvPr id="7" name="TextBox 6">
            <a:extLst>
              <a:ext uri="{FF2B5EF4-FFF2-40B4-BE49-F238E27FC236}">
                <a16:creationId xmlns:a16="http://schemas.microsoft.com/office/drawing/2014/main" xmlns="" id="{54C5D5EC-4734-4970-9E94-C4C62BB7B083}"/>
              </a:ext>
            </a:extLst>
          </p:cNvPr>
          <p:cNvSpPr txBox="1"/>
          <p:nvPr/>
        </p:nvSpPr>
        <p:spPr>
          <a:xfrm>
            <a:off x="1331640" y="404664"/>
            <a:ext cx="6696744" cy="1292662"/>
          </a:xfrm>
          <a:prstGeom prst="rect">
            <a:avLst/>
          </a:prstGeom>
          <a:noFill/>
        </p:spPr>
        <p:txBody>
          <a:bodyPr wrap="square" rtlCol="0">
            <a:spAutoFit/>
          </a:bodyPr>
          <a:lstStyle/>
          <a:p>
            <a:pPr algn="ctr"/>
            <a:r>
              <a:rPr lang="ru-RU" sz="1200" dirty="0">
                <a:solidFill>
                  <a:schemeClr val="bg1"/>
                </a:solidFill>
                <a:latin typeface="Times New Roman" panose="02020603050405020304" pitchFamily="18" charset="0"/>
                <a:cs typeface="Times New Roman" panose="02020603050405020304" pitchFamily="18" charset="0"/>
              </a:rPr>
              <a:t>муниципальное дошкольное образовательное учреждение</a:t>
            </a:r>
          </a:p>
          <a:p>
            <a:pPr algn="ctr"/>
            <a:r>
              <a:rPr lang="ru-RU" sz="1200" dirty="0">
                <a:solidFill>
                  <a:schemeClr val="bg1"/>
                </a:solidFill>
                <a:latin typeface="Times New Roman" panose="02020603050405020304" pitchFamily="18" charset="0"/>
                <a:cs typeface="Times New Roman" panose="02020603050405020304" pitchFamily="18" charset="0"/>
              </a:rPr>
              <a:t>«Детский сад №343 Красноармейского района Волгограда»</a:t>
            </a:r>
          </a:p>
          <a:p>
            <a:pPr algn="ctr"/>
            <a:r>
              <a:rPr lang="ru-RU" sz="1200" dirty="0">
                <a:solidFill>
                  <a:schemeClr val="bg1"/>
                </a:solidFill>
                <a:latin typeface="Times New Roman" panose="02020603050405020304" pitchFamily="18" charset="0"/>
                <a:cs typeface="Times New Roman" panose="02020603050405020304" pitchFamily="18" charset="0"/>
              </a:rPr>
              <a:t>400112,г. Волгоград. Б-р им. Энгельса, 13а; </a:t>
            </a:r>
          </a:p>
          <a:p>
            <a:pPr algn="ctr"/>
            <a:r>
              <a:rPr lang="ru-RU" sz="1200" dirty="0">
                <a:solidFill>
                  <a:schemeClr val="bg1"/>
                </a:solidFill>
                <a:latin typeface="Times New Roman" panose="02020603050405020304" pitchFamily="18" charset="0"/>
                <a:cs typeface="Times New Roman" panose="02020603050405020304" pitchFamily="18" charset="0"/>
              </a:rPr>
              <a:t>Тел. 67-46-27, Е-</a:t>
            </a:r>
            <a:r>
              <a:rPr lang="ru-RU" sz="1200" dirty="0" err="1">
                <a:solidFill>
                  <a:schemeClr val="bg1"/>
                </a:solidFill>
                <a:latin typeface="Times New Roman" panose="02020603050405020304" pitchFamily="18" charset="0"/>
                <a:cs typeface="Times New Roman" panose="02020603050405020304" pitchFamily="18" charset="0"/>
              </a:rPr>
              <a:t>mail</a:t>
            </a:r>
            <a:r>
              <a:rPr lang="ru-RU" sz="1200" dirty="0">
                <a:solidFill>
                  <a:schemeClr val="bg1"/>
                </a:solidFill>
                <a:latin typeface="Times New Roman" panose="02020603050405020304" pitchFamily="18" charset="0"/>
                <a:cs typeface="Times New Roman" panose="02020603050405020304" pitchFamily="18" charset="0"/>
              </a:rPr>
              <a:t>: dou343@volgadmin.ru</a:t>
            </a:r>
          </a:p>
          <a:p>
            <a:pPr algn="ctr"/>
            <a:r>
              <a:rPr lang="ru-RU" sz="1200" dirty="0">
                <a:solidFill>
                  <a:schemeClr val="bg1"/>
                </a:solidFill>
                <a:latin typeface="Times New Roman" panose="02020603050405020304" pitchFamily="18" charset="0"/>
                <a:cs typeface="Times New Roman" panose="02020603050405020304" pitchFamily="18" charset="0"/>
              </a:rPr>
              <a:t>ИНН 3448019842/ КПП 344801001 ОГРН 1033401198478</a:t>
            </a:r>
          </a:p>
          <a:p>
            <a:endParaRPr lang="ru-RU" dirty="0">
              <a:latin typeface="Times New Roman" panose="02020603050405020304" pitchFamily="18" charset="0"/>
              <a:cs typeface="Times New Roman" panose="02020603050405020304" pitchFamily="18" charset="0"/>
            </a:endParaRPr>
          </a:p>
        </p:txBody>
      </p:sp>
      <p:sp>
        <p:nvSpPr>
          <p:cNvPr id="10" name="TextBox 9">
            <a:extLst>
              <a:ext uri="{FF2B5EF4-FFF2-40B4-BE49-F238E27FC236}">
                <a16:creationId xmlns:a16="http://schemas.microsoft.com/office/drawing/2014/main" xmlns="" id="{485C0181-C4EA-43A4-9530-602D0DA77DC5}"/>
              </a:ext>
            </a:extLst>
          </p:cNvPr>
          <p:cNvSpPr txBox="1"/>
          <p:nvPr/>
        </p:nvSpPr>
        <p:spPr>
          <a:xfrm>
            <a:off x="4932041" y="3943043"/>
            <a:ext cx="3816424" cy="2062104"/>
          </a:xfrm>
          <a:prstGeom prst="rect">
            <a:avLst/>
          </a:prstGeom>
          <a:noFill/>
        </p:spPr>
        <p:txBody>
          <a:bodyPr wrap="square" rtlCol="0">
            <a:spAutoFit/>
          </a:bodyPr>
          <a:lstStyle/>
          <a:p>
            <a:pPr algn="ctr"/>
            <a:endParaRPr lang="ru-RU" sz="1600" b="1" dirty="0">
              <a:latin typeface="Times New Roman" panose="02020603050405020304" pitchFamily="18" charset="0"/>
              <a:cs typeface="Times New Roman" panose="02020603050405020304" pitchFamily="18" charset="0"/>
            </a:endParaRPr>
          </a:p>
          <a:p>
            <a:pPr algn="ctr"/>
            <a:endParaRPr lang="ru-RU" sz="1600" b="1" dirty="0">
              <a:latin typeface="Times New Roman" panose="02020603050405020304" pitchFamily="18" charset="0"/>
              <a:cs typeface="Times New Roman" panose="02020603050405020304" pitchFamily="18" charset="0"/>
            </a:endParaRPr>
          </a:p>
          <a:p>
            <a:pPr algn="ctr"/>
            <a:endParaRPr lang="ru-RU" sz="1600" b="1" dirty="0">
              <a:latin typeface="Times New Roman" panose="02020603050405020304" pitchFamily="18" charset="0"/>
              <a:cs typeface="Times New Roman" panose="02020603050405020304" pitchFamily="18" charset="0"/>
            </a:endParaRPr>
          </a:p>
          <a:p>
            <a:pPr algn="ctr"/>
            <a:r>
              <a:rPr lang="ru-RU" sz="1600" b="1" dirty="0">
                <a:solidFill>
                  <a:schemeClr val="bg1"/>
                </a:solidFill>
                <a:latin typeface="Times New Roman" panose="02020603050405020304" pitchFamily="18" charset="0"/>
                <a:cs typeface="Times New Roman" panose="02020603050405020304" pitchFamily="18" charset="0"/>
              </a:rPr>
              <a:t>Авторы:</a:t>
            </a:r>
          </a:p>
          <a:p>
            <a:r>
              <a:rPr lang="ru-RU" sz="1600" b="1" dirty="0" err="1">
                <a:solidFill>
                  <a:schemeClr val="bg1"/>
                </a:solidFill>
                <a:latin typeface="Times New Roman" panose="02020603050405020304" pitchFamily="18" charset="0"/>
                <a:cs typeface="Times New Roman" panose="02020603050405020304" pitchFamily="18" charset="0"/>
              </a:rPr>
              <a:t>Молодежникова</a:t>
            </a:r>
            <a:r>
              <a:rPr lang="ru-RU" sz="1600" b="1" dirty="0">
                <a:solidFill>
                  <a:schemeClr val="bg1"/>
                </a:solidFill>
                <a:latin typeface="Times New Roman" panose="02020603050405020304" pitchFamily="18" charset="0"/>
                <a:cs typeface="Times New Roman" panose="02020603050405020304" pitchFamily="18" charset="0"/>
              </a:rPr>
              <a:t> Марина Геннадьевна,      воспитатель,</a:t>
            </a:r>
          </a:p>
          <a:p>
            <a:r>
              <a:rPr lang="ru-RU" sz="1600" b="1" dirty="0">
                <a:solidFill>
                  <a:schemeClr val="bg1"/>
                </a:solidFill>
                <a:latin typeface="Times New Roman" panose="02020603050405020304" pitchFamily="18" charset="0"/>
                <a:cs typeface="Times New Roman" panose="02020603050405020304" pitchFamily="18" charset="0"/>
              </a:rPr>
              <a:t>Ширшова Галина Викторовна, </a:t>
            </a:r>
          </a:p>
          <a:p>
            <a:r>
              <a:rPr lang="ru-RU" sz="1600" b="1" dirty="0">
                <a:solidFill>
                  <a:schemeClr val="bg1"/>
                </a:solidFill>
                <a:latin typeface="Times New Roman" panose="02020603050405020304" pitchFamily="18" charset="0"/>
                <a:cs typeface="Times New Roman" panose="02020603050405020304" pitchFamily="18" charset="0"/>
              </a:rPr>
              <a:t>воспитатель.</a:t>
            </a:r>
          </a:p>
        </p:txBody>
      </p:sp>
      <p:pic>
        <p:nvPicPr>
          <p:cNvPr id="4" name="Рисунок 3"/>
          <p:cNvPicPr>
            <a:picLocks noChangeAspect="1"/>
          </p:cNvPicPr>
          <p:nvPr/>
        </p:nvPicPr>
        <p:blipFill>
          <a:blip r:embed="rId2" cstate="print">
            <a:extLst>
              <a:ext uri="{BEBA8EAE-BF5A-486C-A8C5-ECC9F3942E4B}">
                <a14:imgProps xmlns:a14="http://schemas.microsoft.com/office/drawing/2010/main" xmlns="">
                  <a14:imgLayer r:embed="rId3">
                    <a14:imgEffect>
                      <a14:saturation sat="169000"/>
                    </a14:imgEffect>
                    <a14:imgEffect>
                      <a14:brightnessContrast contrast="10000"/>
                    </a14:imgEffect>
                  </a14:imgLayer>
                </a14:imgProps>
              </a:ext>
              <a:ext uri="{28A0092B-C50C-407E-A947-70E740481C1C}">
                <a14:useLocalDpi xmlns:a14="http://schemas.microsoft.com/office/drawing/2010/main" xmlns="" val="0"/>
              </a:ext>
            </a:extLst>
          </a:blip>
          <a:stretch>
            <a:fillRect/>
          </a:stretch>
        </p:blipFill>
        <p:spPr>
          <a:xfrm>
            <a:off x="611560" y="2564904"/>
            <a:ext cx="3624565" cy="3893052"/>
          </a:xfrm>
          <a:prstGeom prst="rect">
            <a:avLst/>
          </a:prstGeom>
        </p:spPr>
      </p:pic>
    </p:spTree>
  </p:cSld>
  <p:clrMapOvr>
    <a:masterClrMapping/>
  </p:clrMapOvr>
  <p:transition spd="slow" advClick="0" advTm="10000">
    <p:wip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67544" y="620688"/>
            <a:ext cx="8229600" cy="5478597"/>
          </a:xfrm>
        </p:spPr>
        <p:txBody>
          <a:bodyPr>
            <a:normAutofit/>
          </a:bodyPr>
          <a:lstStyle/>
          <a:p>
            <a:pPr algn="ctr">
              <a:buNone/>
            </a:pPr>
            <a:r>
              <a:rPr lang="ru-RU" sz="2400" i="1" dirty="0">
                <a:ln w="0">
                  <a:solidFill>
                    <a:srgbClr val="FF6600"/>
                  </a:solidFill>
                </a:ln>
                <a:solidFill>
                  <a:srgbClr val="FF6600"/>
                </a:solidFill>
                <a:latin typeface="Times New Roman" pitchFamily="18" charset="0"/>
                <a:cs typeface="Times New Roman" pitchFamily="18" charset="0"/>
              </a:rPr>
              <a:t>Цель:</a:t>
            </a:r>
            <a:r>
              <a:rPr lang="ru-RU" sz="2400" i="1" dirty="0">
                <a:solidFill>
                  <a:schemeClr val="bg1"/>
                </a:solidFill>
                <a:latin typeface="Times New Roman" pitchFamily="18" charset="0"/>
                <a:cs typeface="Times New Roman" pitchFamily="18" charset="0"/>
              </a:rPr>
              <a:t> профилактика детского дорожно-транспортного травматизма в тёмное время суток и повышение безопасности дорожного движения.</a:t>
            </a:r>
          </a:p>
          <a:p>
            <a:pPr>
              <a:buNone/>
            </a:pPr>
            <a:endParaRPr lang="ru-RU" sz="2400" dirty="0"/>
          </a:p>
        </p:txBody>
      </p:sp>
      <p:pic>
        <p:nvPicPr>
          <p:cNvPr id="2" name="Рисунок 1"/>
          <p:cNvPicPr>
            <a:picLocks noChangeAspect="1"/>
          </p:cNvPicPr>
          <p:nvPr/>
        </p:nvPicPr>
        <p:blipFill rotWithShape="1">
          <a:blip r:embed="rId2">
            <a:extLst>
              <a:ext uri="{28A0092B-C50C-407E-A947-70E740481C1C}">
                <a14:useLocalDpi xmlns:a14="http://schemas.microsoft.com/office/drawing/2010/main" xmlns="" val="0"/>
              </a:ext>
            </a:extLst>
          </a:blip>
          <a:srcRect t="29288"/>
          <a:stretch/>
        </p:blipFill>
        <p:spPr>
          <a:xfrm>
            <a:off x="1331640" y="1988840"/>
            <a:ext cx="6264696" cy="4421217"/>
          </a:xfrm>
          <a:prstGeom prst="rect">
            <a:avLst/>
          </a:prstGeom>
        </p:spPr>
      </p:pic>
    </p:spTree>
  </p:cSld>
  <p:clrMapOvr>
    <a:masterClrMapping/>
  </p:clrMapOvr>
  <p:transition spd="slow" advClick="0" advTm="5000">
    <p:wip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xmlns="" id="{8956834F-B4A3-4E43-A50F-56102A2BEFAB}"/>
              </a:ext>
            </a:extLst>
          </p:cNvPr>
          <p:cNvSpPr txBox="1"/>
          <p:nvPr/>
        </p:nvSpPr>
        <p:spPr>
          <a:xfrm>
            <a:off x="683568" y="260648"/>
            <a:ext cx="8064896" cy="4893647"/>
          </a:xfrm>
          <a:prstGeom prst="rect">
            <a:avLst/>
          </a:prstGeom>
          <a:noFill/>
        </p:spPr>
        <p:txBody>
          <a:bodyPr wrap="square" rtlCol="0">
            <a:spAutoFit/>
          </a:bodyPr>
          <a:lstStyle/>
          <a:p>
            <a:pPr>
              <a:buNone/>
            </a:pPr>
            <a:r>
              <a:rPr lang="ru-RU" i="1" dirty="0">
                <a:ln w="0">
                  <a:solidFill>
                    <a:srgbClr val="FF6600"/>
                  </a:solidFill>
                </a:ln>
                <a:solidFill>
                  <a:srgbClr val="FF6600"/>
                </a:solidFill>
                <a:latin typeface="Times New Roman" pitchFamily="18" charset="0"/>
                <a:cs typeface="Times New Roman" pitchFamily="18" charset="0"/>
              </a:rPr>
              <a:t>Задачи:</a:t>
            </a:r>
          </a:p>
          <a:p>
            <a:pPr>
              <a:buNone/>
            </a:pPr>
            <a:endParaRPr lang="ru-RU" dirty="0">
              <a:latin typeface="Times New Roman" pitchFamily="18" charset="0"/>
              <a:cs typeface="Times New Roman" pitchFamily="18" charset="0"/>
            </a:endParaRPr>
          </a:p>
          <a:p>
            <a:pPr marL="342900" indent="-342900">
              <a:buAutoNum type="arabicPeriod"/>
            </a:pPr>
            <a:r>
              <a:rPr lang="ru-RU" sz="2000" i="1" dirty="0">
                <a:solidFill>
                  <a:schemeClr val="bg1"/>
                </a:solidFill>
                <a:latin typeface="Times New Roman" pitchFamily="18" charset="0"/>
                <a:cs typeface="Times New Roman" pitchFamily="18" charset="0"/>
              </a:rPr>
              <a:t>Содействовать формированию у детей дошкольного возраста практических навыков безопасного поведения в транспорте и на улицах города.</a:t>
            </a:r>
          </a:p>
          <a:p>
            <a:r>
              <a:rPr lang="ru-RU" sz="2000" i="1" dirty="0">
                <a:solidFill>
                  <a:schemeClr val="bg1"/>
                </a:solidFill>
                <a:latin typeface="Times New Roman" pitchFamily="18" charset="0"/>
                <a:cs typeface="Times New Roman" pitchFamily="18" charset="0"/>
              </a:rPr>
              <a:t>2.   Продолжать формирование знаний о безопасном поведении на дороге в    тёмное время суток.</a:t>
            </a:r>
          </a:p>
          <a:p>
            <a:r>
              <a:rPr lang="ru-RU" sz="2000" i="1" dirty="0">
                <a:solidFill>
                  <a:schemeClr val="bg1"/>
                </a:solidFill>
                <a:latin typeface="Times New Roman" pitchFamily="18" charset="0"/>
                <a:cs typeface="Times New Roman" pitchFamily="18" charset="0"/>
              </a:rPr>
              <a:t>3.   Определить и закрепить новое понятие «</a:t>
            </a:r>
            <a:r>
              <a:rPr lang="ru-RU" sz="2000" i="1" dirty="0" err="1">
                <a:solidFill>
                  <a:schemeClr val="bg1"/>
                </a:solidFill>
                <a:latin typeface="Times New Roman" pitchFamily="18" charset="0"/>
                <a:cs typeface="Times New Roman" pitchFamily="18" charset="0"/>
              </a:rPr>
              <a:t>фликер</a:t>
            </a:r>
            <a:r>
              <a:rPr lang="ru-RU" sz="2000" i="1" dirty="0">
                <a:solidFill>
                  <a:schemeClr val="bg1"/>
                </a:solidFill>
                <a:latin typeface="Times New Roman" pitchFamily="18" charset="0"/>
                <a:cs typeface="Times New Roman" pitchFamily="18" charset="0"/>
              </a:rPr>
              <a:t>», ввести понятие «</a:t>
            </a:r>
            <a:r>
              <a:rPr lang="ru-RU" sz="2000" i="1" dirty="0" err="1">
                <a:solidFill>
                  <a:schemeClr val="bg1"/>
                </a:solidFill>
                <a:latin typeface="Times New Roman" pitchFamily="18" charset="0"/>
                <a:cs typeface="Times New Roman" pitchFamily="18" charset="0"/>
              </a:rPr>
              <a:t>световозвращатель</a:t>
            </a:r>
            <a:r>
              <a:rPr lang="ru-RU" sz="2000" i="1" dirty="0">
                <a:solidFill>
                  <a:schemeClr val="bg1"/>
                </a:solidFill>
                <a:latin typeface="Times New Roman" pitchFamily="18" charset="0"/>
                <a:cs typeface="Times New Roman" pitchFamily="18" charset="0"/>
              </a:rPr>
              <a:t>», «светоотражатель».</a:t>
            </a:r>
          </a:p>
          <a:p>
            <a:pPr marL="342900" indent="-342900">
              <a:buAutoNum type="arabicPeriod" startAt="4"/>
            </a:pPr>
            <a:r>
              <a:rPr lang="ru-RU" sz="2000" i="1" dirty="0">
                <a:solidFill>
                  <a:schemeClr val="bg1"/>
                </a:solidFill>
                <a:latin typeface="Times New Roman" pitchFamily="18" charset="0"/>
                <a:cs typeface="Times New Roman" pitchFamily="18" charset="0"/>
              </a:rPr>
              <a:t>Раскрыть роль и значение </a:t>
            </a:r>
            <a:r>
              <a:rPr lang="ru-RU" sz="2000" i="1" dirty="0" err="1">
                <a:solidFill>
                  <a:schemeClr val="bg1"/>
                </a:solidFill>
                <a:latin typeface="Times New Roman" pitchFamily="18" charset="0"/>
                <a:cs typeface="Times New Roman" pitchFamily="18" charset="0"/>
              </a:rPr>
              <a:t>фликера</a:t>
            </a:r>
            <a:r>
              <a:rPr lang="ru-RU" sz="2000" i="1" dirty="0">
                <a:solidFill>
                  <a:schemeClr val="bg1"/>
                </a:solidFill>
                <a:latin typeface="Times New Roman" pitchFamily="18" charset="0"/>
                <a:cs typeface="Times New Roman" pitchFamily="18" charset="0"/>
              </a:rPr>
              <a:t> в обеспечении безопасности пешеходов в тёмное время суток.</a:t>
            </a:r>
          </a:p>
          <a:p>
            <a:pPr marL="342900" indent="-342900">
              <a:buAutoNum type="arabicPeriod" startAt="4"/>
            </a:pPr>
            <a:r>
              <a:rPr lang="ru-RU" sz="2000" i="1" dirty="0">
                <a:solidFill>
                  <a:schemeClr val="bg1"/>
                </a:solidFill>
                <a:latin typeface="Times New Roman" pitchFamily="18" charset="0"/>
                <a:cs typeface="Times New Roman" pitchFamily="18" charset="0"/>
              </a:rPr>
              <a:t>Воспитывать наблюдательность, осторожность, уважение к тем, кто находится за рулем.</a:t>
            </a:r>
          </a:p>
          <a:p>
            <a:pPr marL="342900" indent="-342900">
              <a:buAutoNum type="arabicPeriod" startAt="4"/>
            </a:pPr>
            <a:endParaRPr lang="ru-RU" sz="2000" dirty="0">
              <a:latin typeface="Times New Roman" pitchFamily="18" charset="0"/>
              <a:cs typeface="Times New Roman" pitchFamily="18" charset="0"/>
            </a:endParaRPr>
          </a:p>
          <a:p>
            <a:pPr marL="342900" indent="-342900">
              <a:buAutoNum type="arabicPeriod" startAt="4"/>
            </a:pPr>
            <a:endParaRPr lang="ru-RU" dirty="0">
              <a:latin typeface="Times New Roman" pitchFamily="18" charset="0"/>
              <a:cs typeface="Times New Roman" pitchFamily="18" charset="0"/>
            </a:endParaRPr>
          </a:p>
          <a:p>
            <a:pPr marL="342900" indent="-342900">
              <a:buAutoNum type="arabicPeriod"/>
            </a:pPr>
            <a:endParaRPr lang="ru-RU" dirty="0">
              <a:latin typeface="Times New Roman" pitchFamily="18" charset="0"/>
              <a:cs typeface="Times New Roman" pitchFamily="18" charset="0"/>
            </a:endParaRPr>
          </a:p>
        </p:txBody>
      </p:sp>
      <p:pic>
        <p:nvPicPr>
          <p:cNvPr id="3" name="Рисунок 2"/>
          <p:cNvPicPr>
            <a:picLocks noChangeAspect="1"/>
          </p:cNvPicPr>
          <p:nvPr/>
        </p:nvPicPr>
        <p:blipFill rotWithShape="1">
          <a:blip r:embed="rId2">
            <a:extLst>
              <a:ext uri="{28A0092B-C50C-407E-A947-70E740481C1C}">
                <a14:useLocalDpi xmlns:a14="http://schemas.microsoft.com/office/drawing/2010/main" xmlns="" val="0"/>
              </a:ext>
            </a:extLst>
          </a:blip>
          <a:srcRect r="53333"/>
          <a:stretch/>
        </p:blipFill>
        <p:spPr>
          <a:xfrm>
            <a:off x="4572000" y="4365104"/>
            <a:ext cx="2016224" cy="2160240"/>
          </a:xfrm>
          <a:prstGeom prst="rect">
            <a:avLst/>
          </a:prstGeom>
          <a:effectLst>
            <a:glow rad="660400">
              <a:schemeClr val="bg1">
                <a:alpha val="42000"/>
              </a:schemeClr>
            </a:glow>
            <a:softEdge rad="0"/>
          </a:effectLst>
        </p:spPr>
      </p:pic>
      <p:pic>
        <p:nvPicPr>
          <p:cNvPr id="5" name="Рисунок 4"/>
          <p:cNvPicPr>
            <a:picLocks noChangeAspect="1"/>
          </p:cNvPicPr>
          <p:nvPr/>
        </p:nvPicPr>
        <p:blipFill rotWithShape="1">
          <a:blip r:embed="rId2">
            <a:extLst>
              <a:ext uri="{28A0092B-C50C-407E-A947-70E740481C1C}">
                <a14:useLocalDpi xmlns:a14="http://schemas.microsoft.com/office/drawing/2010/main" xmlns="" val="0"/>
              </a:ext>
            </a:extLst>
          </a:blip>
          <a:srcRect l="50000"/>
          <a:stretch/>
        </p:blipFill>
        <p:spPr>
          <a:xfrm>
            <a:off x="6876256" y="4414679"/>
            <a:ext cx="2061090" cy="2061090"/>
          </a:xfrm>
          <a:prstGeom prst="rect">
            <a:avLst/>
          </a:prstGeom>
        </p:spPr>
      </p:pic>
    </p:spTree>
  </p:cSld>
  <p:clrMapOvr>
    <a:masterClrMapping/>
  </p:clrMapOvr>
  <p:transition spd="slow" advClick="0" advTm="1800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mph" presetSubtype="0" repeatCount="indefinite" fill="hold" nodeType="withEffect">
                                  <p:stCondLst>
                                    <p:cond delay="0"/>
                                  </p:stCondLst>
                                  <p:endCondLst>
                                    <p:cond evt="onNext" delay="0">
                                      <p:tgtEl>
                                        <p:sldTgt/>
                                      </p:tgtEl>
                                    </p:cond>
                                  </p:endCondLst>
                                  <p:childTnLst>
                                    <p:animEffect transition="out" filter="fade">
                                      <p:cBhvr>
                                        <p:cTn id="6" dur="1000" tmFilter="0, 0; .2, .5; .8, .5; 1, 0"/>
                                        <p:tgtEl>
                                          <p:spTgt spid="3"/>
                                        </p:tgtEl>
                                      </p:cBhvr>
                                    </p:animEffect>
                                    <p:animScale>
                                      <p:cBhvr>
                                        <p:cTn id="7" dur="500" autoRev="1" fill="hold"/>
                                        <p:tgtEl>
                                          <p:spTgt spid="3"/>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55576" y="-182609"/>
            <a:ext cx="8147248" cy="1368152"/>
          </a:xfrm>
        </p:spPr>
        <p:txBody>
          <a:bodyPr>
            <a:noAutofit/>
          </a:bodyPr>
          <a:lstStyle/>
          <a:p>
            <a:r>
              <a:rPr lang="ru-RU" sz="2400" b="1" dirty="0">
                <a:solidFill>
                  <a:schemeClr val="accent2">
                    <a:lumMod val="50000"/>
                  </a:schemeClr>
                </a:solidFill>
                <a:latin typeface="Times New Roman" panose="02020603050405020304" pitchFamily="18" charset="0"/>
                <a:cs typeface="Times New Roman" panose="02020603050405020304" pitchFamily="18" charset="0"/>
              </a:rPr>
              <a:t/>
            </a:r>
            <a:br>
              <a:rPr lang="ru-RU" sz="2400" b="1" dirty="0">
                <a:solidFill>
                  <a:schemeClr val="accent2">
                    <a:lumMod val="50000"/>
                  </a:schemeClr>
                </a:solidFill>
                <a:latin typeface="Times New Roman" panose="02020603050405020304" pitchFamily="18" charset="0"/>
                <a:cs typeface="Times New Roman" panose="02020603050405020304" pitchFamily="18" charset="0"/>
              </a:rPr>
            </a:br>
            <a:r>
              <a:rPr lang="ru-RU" sz="2400" b="1" dirty="0">
                <a:solidFill>
                  <a:schemeClr val="accent2">
                    <a:lumMod val="50000"/>
                  </a:schemeClr>
                </a:solidFill>
                <a:latin typeface="Times New Roman" panose="02020603050405020304" pitchFamily="18" charset="0"/>
                <a:cs typeface="Times New Roman" panose="02020603050405020304" pitchFamily="18" charset="0"/>
              </a:rPr>
              <a:t/>
            </a:r>
            <a:br>
              <a:rPr lang="ru-RU" sz="2400" b="1" dirty="0">
                <a:solidFill>
                  <a:schemeClr val="accent2">
                    <a:lumMod val="50000"/>
                  </a:schemeClr>
                </a:solidFill>
                <a:latin typeface="Times New Roman" panose="02020603050405020304" pitchFamily="18" charset="0"/>
                <a:cs typeface="Times New Roman" panose="02020603050405020304" pitchFamily="18" charset="0"/>
              </a:rPr>
            </a:br>
            <a:r>
              <a:rPr lang="ru-RU" sz="2400" b="1">
                <a:solidFill>
                  <a:schemeClr val="accent2">
                    <a:lumMod val="50000"/>
                  </a:schemeClr>
                </a:solidFill>
                <a:latin typeface="Times New Roman" panose="02020603050405020304" pitchFamily="18" charset="0"/>
                <a:cs typeface="Times New Roman" panose="02020603050405020304" pitchFamily="18" charset="0"/>
              </a:rPr>
              <a:t/>
            </a:r>
            <a:br>
              <a:rPr lang="ru-RU" sz="2400" b="1">
                <a:solidFill>
                  <a:schemeClr val="accent2">
                    <a:lumMod val="50000"/>
                  </a:schemeClr>
                </a:solidFill>
                <a:latin typeface="Times New Roman" panose="02020603050405020304" pitchFamily="18" charset="0"/>
                <a:cs typeface="Times New Roman" panose="02020603050405020304" pitchFamily="18" charset="0"/>
              </a:rPr>
            </a:br>
            <a:endParaRPr lang="ru-RU" sz="2800" dirty="0">
              <a:solidFill>
                <a:schemeClr val="accent2">
                  <a:lumMod val="50000"/>
                </a:schemeClr>
              </a:solidFill>
              <a:latin typeface="Times New Roman" panose="02020603050405020304" pitchFamily="18" charset="0"/>
              <a:cs typeface="Times New Roman" panose="02020603050405020304" pitchFamily="18" charset="0"/>
            </a:endParaRPr>
          </a:p>
        </p:txBody>
      </p:sp>
      <p:sp>
        <p:nvSpPr>
          <p:cNvPr id="3" name="Содержимое 2"/>
          <p:cNvSpPr>
            <a:spLocks noGrp="1"/>
          </p:cNvSpPr>
          <p:nvPr>
            <p:ph idx="1"/>
          </p:nvPr>
        </p:nvSpPr>
        <p:spPr>
          <a:xfrm>
            <a:off x="485804" y="260648"/>
            <a:ext cx="8229600" cy="4425355"/>
          </a:xfrm>
        </p:spPr>
        <p:txBody>
          <a:bodyPr/>
          <a:lstStyle/>
          <a:p>
            <a:pPr>
              <a:buNone/>
            </a:pPr>
            <a:r>
              <a:rPr lang="ru-RU" dirty="0"/>
              <a:t> </a:t>
            </a:r>
          </a:p>
        </p:txBody>
      </p:sp>
      <p:sp>
        <p:nvSpPr>
          <p:cNvPr id="5" name="Прямоугольник 4"/>
          <p:cNvSpPr/>
          <p:nvPr/>
        </p:nvSpPr>
        <p:spPr>
          <a:xfrm>
            <a:off x="285720" y="1357298"/>
            <a:ext cx="8429684" cy="523220"/>
          </a:xfrm>
          <a:prstGeom prst="rect">
            <a:avLst/>
          </a:prstGeom>
        </p:spPr>
        <p:txBody>
          <a:bodyPr wrap="square">
            <a:spAutoFit/>
          </a:bodyPr>
          <a:lstStyle/>
          <a:p>
            <a:r>
              <a:rPr lang="ru-RU" sz="2800" dirty="0"/>
              <a:t> </a:t>
            </a:r>
          </a:p>
        </p:txBody>
      </p:sp>
      <p:sp>
        <p:nvSpPr>
          <p:cNvPr id="4" name="Прямоугольник 3">
            <a:extLst>
              <a:ext uri="{FF2B5EF4-FFF2-40B4-BE49-F238E27FC236}">
                <a16:creationId xmlns:a16="http://schemas.microsoft.com/office/drawing/2014/main" xmlns="" id="{8FFFD468-8D56-43E8-8074-370FE4A74A8E}"/>
              </a:ext>
            </a:extLst>
          </p:cNvPr>
          <p:cNvSpPr/>
          <p:nvPr/>
        </p:nvSpPr>
        <p:spPr>
          <a:xfrm>
            <a:off x="539411" y="332656"/>
            <a:ext cx="7922302" cy="2092239"/>
          </a:xfrm>
          <a:prstGeom prst="rect">
            <a:avLst/>
          </a:prstGeom>
        </p:spPr>
        <p:txBody>
          <a:bodyPr wrap="square">
            <a:spAutoFit/>
          </a:bodyPr>
          <a:lstStyle/>
          <a:p>
            <a:pPr>
              <a:lnSpc>
                <a:spcPct val="107000"/>
              </a:lnSpc>
              <a:spcAft>
                <a:spcPts val="800"/>
              </a:spcAft>
            </a:pPr>
            <a:r>
              <a:rPr lang="ru-RU" sz="1400" i="1"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В тёмное время суток, ночью или в сумерки, во время тумана, дождя и снегопада на дорогах появляются «тёмные» пешеходы. </a:t>
            </a:r>
          </a:p>
          <a:p>
            <a:pPr>
              <a:lnSpc>
                <a:spcPct val="107000"/>
              </a:lnSpc>
              <a:spcAft>
                <a:spcPts val="800"/>
              </a:spcAft>
            </a:pPr>
            <a:r>
              <a:rPr lang="ru-RU" sz="1400" i="1"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 В осеннее и зимнее время, когда на улице поздно светает и рано темнеет, такого пешехода обнаружить очень и очень не просто, поэтому увеличивается число дорожно-транспортных происшествий, связанных с наездом на пешеходов. Чаще всего причиной этого является плохая видимость пешехода. Водителю сложно разглядеть человека из салона автомобиля ночью, если на нём тёмная одежда.</a:t>
            </a:r>
          </a:p>
          <a:p>
            <a:pPr>
              <a:lnSpc>
                <a:spcPct val="107000"/>
              </a:lnSpc>
              <a:spcAft>
                <a:spcPts val="800"/>
              </a:spcAft>
            </a:pPr>
            <a:endParaRPr lang="ru-RU" sz="11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6" name="Рисунок 5"/>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0" y="2282193"/>
            <a:ext cx="9144000" cy="4592035"/>
          </a:xfrm>
          <a:prstGeom prst="rect">
            <a:avLst/>
          </a:prstGeom>
        </p:spPr>
      </p:pic>
    </p:spTree>
  </p:cSld>
  <p:clrMapOvr>
    <a:masterClrMapping/>
  </p:clrMapOvr>
  <p:transition spd="slow" advClick="0" advTm="20000">
    <p:wip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79512" y="476672"/>
            <a:ext cx="8718775" cy="1574149"/>
          </a:xfrm>
          <a:prstGeom prst="rect">
            <a:avLst/>
          </a:prstGeom>
        </p:spPr>
        <p:txBody>
          <a:bodyPr wrap="square">
            <a:spAutoFit/>
          </a:bodyPr>
          <a:lstStyle/>
          <a:p>
            <a:pPr algn="ctr">
              <a:lnSpc>
                <a:spcPct val="107000"/>
              </a:lnSpc>
              <a:spcAft>
                <a:spcPts val="800"/>
              </a:spcAft>
            </a:pPr>
            <a:r>
              <a:rPr lang="ru-RU" i="1" dirty="0">
                <a:solidFill>
                  <a:schemeClr val="bg1"/>
                </a:solidFill>
                <a:latin typeface="Times New Roman" panose="02020603050405020304" pitchFamily="18" charset="0"/>
                <a:cs typeface="Times New Roman" panose="02020603050405020304" pitchFamily="18" charset="0"/>
              </a:rPr>
              <a:t>Для того, чтобы уменьшить аварийность на дорогах, разработаны специальные светоотражающие наклейки и нашивки на одежду и сумки - светоотражатель (</a:t>
            </a:r>
            <a:r>
              <a:rPr lang="ru-RU" i="1" dirty="0" err="1">
                <a:solidFill>
                  <a:schemeClr val="bg1"/>
                </a:solidFill>
                <a:latin typeface="Times New Roman" panose="02020603050405020304" pitchFamily="18" charset="0"/>
                <a:cs typeface="Times New Roman" panose="02020603050405020304" pitchFamily="18" charset="0"/>
              </a:rPr>
              <a:t>световозвращатель</a:t>
            </a:r>
            <a:r>
              <a:rPr lang="ru-RU" i="1" dirty="0" smtClean="0">
                <a:solidFill>
                  <a:schemeClr val="bg1"/>
                </a:solidFill>
                <a:latin typeface="Times New Roman" panose="02020603050405020304" pitchFamily="18" charset="0"/>
                <a:cs typeface="Times New Roman" panose="02020603050405020304" pitchFamily="18" charset="0"/>
              </a:rPr>
              <a:t>). Водитель замечает ребёнка со </a:t>
            </a:r>
            <a:r>
              <a:rPr lang="ru-RU" i="1" dirty="0" err="1" smtClean="0">
                <a:solidFill>
                  <a:schemeClr val="bg1"/>
                </a:solidFill>
                <a:latin typeface="Times New Roman" panose="02020603050405020304" pitchFamily="18" charset="0"/>
                <a:cs typeface="Times New Roman" panose="02020603050405020304" pitchFamily="18" charset="0"/>
              </a:rPr>
              <a:t>световозвращателем</a:t>
            </a:r>
            <a:r>
              <a:rPr lang="ru-RU" i="1" dirty="0" smtClean="0">
                <a:solidFill>
                  <a:schemeClr val="bg1"/>
                </a:solidFill>
                <a:latin typeface="Times New Roman" panose="02020603050405020304" pitchFamily="18" charset="0"/>
                <a:cs typeface="Times New Roman" panose="02020603050405020304" pitchFamily="18" charset="0"/>
              </a:rPr>
              <a:t> на одежде или рюкзаке со значительно большего расстояния, чем пешехода без него. А значит, выше шансы, что трагедии не случится.</a:t>
            </a:r>
            <a:endParaRPr lang="ru-RU" i="1" dirty="0">
              <a:solidFill>
                <a:schemeClr val="bg1"/>
              </a:solidFill>
              <a:latin typeface="Times New Roman" panose="02020603050405020304" pitchFamily="18" charset="0"/>
              <a:cs typeface="Times New Roman" panose="02020603050405020304" pitchFamily="18" charset="0"/>
            </a:endParaRPr>
          </a:p>
        </p:txBody>
      </p:sp>
      <p:pic>
        <p:nvPicPr>
          <p:cNvPr id="5" name="Рисунок 4"/>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1172779" y="2011055"/>
            <a:ext cx="6732240" cy="4846945"/>
          </a:xfrm>
          <a:prstGeom prst="rect">
            <a:avLst/>
          </a:prstGeom>
        </p:spPr>
      </p:pic>
    </p:spTree>
    <p:extLst>
      <p:ext uri="{BB962C8B-B14F-4D97-AF65-F5344CB8AC3E}">
        <p14:creationId xmlns:p14="http://schemas.microsoft.com/office/powerpoint/2010/main" xmlns="" val="3437438996"/>
      </p:ext>
    </p:extLst>
  </p:cSld>
  <p:clrMapOvr>
    <a:masterClrMapping/>
  </p:clrMapOvr>
  <p:transition spd="slow" advClick="0" advTm="15000">
    <p:wip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439652" y="476672"/>
            <a:ext cx="6264696" cy="2523768"/>
          </a:xfrm>
          <a:prstGeom prst="rect">
            <a:avLst/>
          </a:prstGeom>
          <a:noFill/>
        </p:spPr>
        <p:txBody>
          <a:bodyPr wrap="square" rtlCol="0">
            <a:spAutoFit/>
          </a:bodyPr>
          <a:lstStyle/>
          <a:p>
            <a:pPr algn="ctr"/>
            <a:r>
              <a:rPr lang="ru-RU" sz="3200" i="1" dirty="0" smtClean="0">
                <a:ln w="0">
                  <a:solidFill>
                    <a:srgbClr val="FF6600"/>
                  </a:solidFill>
                </a:ln>
                <a:solidFill>
                  <a:srgbClr val="FF6600"/>
                </a:solidFill>
                <a:latin typeface="Times New Roman" panose="02020603050405020304" pitchFamily="18" charset="0"/>
                <a:cs typeface="Times New Roman" panose="02020603050405020304" pitchFamily="18" charset="0"/>
              </a:rPr>
              <a:t>Что такое светоотражатели?</a:t>
            </a:r>
          </a:p>
          <a:p>
            <a:pPr algn="ctr"/>
            <a:endParaRPr lang="ru-RU" b="1" i="1" dirty="0" smtClean="0">
              <a:solidFill>
                <a:srgbClr val="FF6600"/>
              </a:solidFill>
              <a:latin typeface="Times New Roman" panose="02020603050405020304" pitchFamily="18" charset="0"/>
              <a:cs typeface="Times New Roman" panose="02020603050405020304" pitchFamily="18" charset="0"/>
            </a:endParaRPr>
          </a:p>
          <a:p>
            <a:pPr algn="just"/>
            <a:r>
              <a:rPr lang="ru-RU" i="1" dirty="0" smtClean="0">
                <a:solidFill>
                  <a:schemeClr val="bg1"/>
                </a:solidFill>
                <a:latin typeface="Times New Roman" panose="02020603050405020304" pitchFamily="18" charset="0"/>
                <a:cs typeface="Times New Roman" panose="02020603050405020304" pitchFamily="18" charset="0"/>
              </a:rPr>
              <a:t>Светоотражатель или </a:t>
            </a:r>
            <a:r>
              <a:rPr lang="ru-RU" i="1" dirty="0" err="1" smtClean="0">
                <a:solidFill>
                  <a:schemeClr val="bg1"/>
                </a:solidFill>
                <a:latin typeface="Times New Roman" panose="02020603050405020304" pitchFamily="18" charset="0"/>
                <a:cs typeface="Times New Roman" panose="02020603050405020304" pitchFamily="18" charset="0"/>
              </a:rPr>
              <a:t>фликер</a:t>
            </a:r>
            <a:r>
              <a:rPr lang="ru-RU" i="1" dirty="0" smtClean="0">
                <a:solidFill>
                  <a:schemeClr val="bg1"/>
                </a:solidFill>
                <a:latin typeface="Times New Roman" panose="02020603050405020304" pitchFamily="18" charset="0"/>
                <a:cs typeface="Times New Roman" panose="02020603050405020304" pitchFamily="18" charset="0"/>
              </a:rPr>
              <a:t> – </a:t>
            </a:r>
            <a:r>
              <a:rPr lang="ru-RU" i="1" dirty="0">
                <a:solidFill>
                  <a:schemeClr val="bg1"/>
                </a:solidFill>
                <a:latin typeface="Times New Roman" panose="02020603050405020304" pitchFamily="18" charset="0"/>
                <a:cs typeface="Times New Roman" panose="02020603050405020304" pitchFamily="18" charset="0"/>
              </a:rPr>
              <a:t>это световозвращающий знак, который может спасти пешехода на дороге. Обеспечивая видимость в условиях недостаточной освещенности, светоотражатель становится практически единственным способом обозначить себя на проезжей части.</a:t>
            </a:r>
          </a:p>
          <a:p>
            <a:pPr algn="ctr"/>
            <a:endParaRPr lang="ru-RU" b="1" i="1" dirty="0">
              <a:solidFill>
                <a:srgbClr val="FF6600"/>
              </a:solidFill>
              <a:latin typeface="Times New Roman" panose="02020603050405020304" pitchFamily="18" charset="0"/>
              <a:cs typeface="Times New Roman" panose="02020603050405020304" pitchFamily="18" charset="0"/>
            </a:endParaRPr>
          </a:p>
        </p:txBody>
      </p:sp>
      <p:sp>
        <p:nvSpPr>
          <p:cNvPr id="4" name="Прямоугольник 3"/>
          <p:cNvSpPr/>
          <p:nvPr/>
        </p:nvSpPr>
        <p:spPr>
          <a:xfrm>
            <a:off x="5940152" y="4077072"/>
            <a:ext cx="2790056" cy="2062103"/>
          </a:xfrm>
          <a:prstGeom prst="rect">
            <a:avLst/>
          </a:prstGeom>
        </p:spPr>
        <p:txBody>
          <a:bodyPr wrap="square">
            <a:spAutoFit/>
          </a:bodyPr>
          <a:lstStyle/>
          <a:p>
            <a:pPr algn="ctr"/>
            <a:r>
              <a:rPr lang="ru-RU" sz="1600" i="1" dirty="0">
                <a:solidFill>
                  <a:schemeClr val="bg1"/>
                </a:solidFill>
                <a:latin typeface="Times New Roman" panose="02020603050405020304" pitchFamily="18" charset="0"/>
                <a:cs typeface="Times New Roman" panose="02020603050405020304" pitchFamily="18" charset="0"/>
              </a:rPr>
              <a:t>Что блестит так и сверкает </a:t>
            </a:r>
            <a:endParaRPr lang="ru-RU" sz="1600" i="1" dirty="0" smtClean="0">
              <a:solidFill>
                <a:schemeClr val="bg1"/>
              </a:solidFill>
              <a:latin typeface="Times New Roman" panose="02020603050405020304" pitchFamily="18" charset="0"/>
              <a:cs typeface="Times New Roman" panose="02020603050405020304" pitchFamily="18" charset="0"/>
            </a:endParaRPr>
          </a:p>
          <a:p>
            <a:pPr algn="ctr"/>
            <a:r>
              <a:rPr lang="ru-RU" sz="1600" i="1" dirty="0" smtClean="0">
                <a:solidFill>
                  <a:schemeClr val="bg1"/>
                </a:solidFill>
                <a:latin typeface="Times New Roman" panose="02020603050405020304" pitchFamily="18" charset="0"/>
                <a:cs typeface="Times New Roman" panose="02020603050405020304" pitchFamily="18" charset="0"/>
              </a:rPr>
              <a:t>словно </a:t>
            </a:r>
            <a:r>
              <a:rPr lang="ru-RU" sz="1600" i="1" dirty="0">
                <a:solidFill>
                  <a:schemeClr val="bg1"/>
                </a:solidFill>
                <a:latin typeface="Times New Roman" panose="02020603050405020304" pitchFamily="18" charset="0"/>
                <a:cs typeface="Times New Roman" panose="02020603050405020304" pitchFamily="18" charset="0"/>
              </a:rPr>
              <a:t>искорка огня?</a:t>
            </a:r>
          </a:p>
          <a:p>
            <a:pPr algn="ctr"/>
            <a:r>
              <a:rPr lang="ru-RU" sz="1600" i="1" dirty="0">
                <a:solidFill>
                  <a:schemeClr val="bg1"/>
                </a:solidFill>
                <a:latin typeface="Times New Roman" panose="02020603050405020304" pitchFamily="18" charset="0"/>
                <a:cs typeface="Times New Roman" panose="02020603050405020304" pitchFamily="18" charset="0"/>
              </a:rPr>
              <a:t>Это </a:t>
            </a:r>
            <a:r>
              <a:rPr lang="ru-RU" sz="1600" i="1" dirty="0" err="1">
                <a:solidFill>
                  <a:schemeClr val="bg1"/>
                </a:solidFill>
                <a:latin typeface="Times New Roman" panose="02020603050405020304" pitchFamily="18" charset="0"/>
                <a:cs typeface="Times New Roman" panose="02020603050405020304" pitchFamily="18" charset="0"/>
              </a:rPr>
              <a:t>фликер</a:t>
            </a:r>
            <a:r>
              <a:rPr lang="ru-RU" sz="1600" i="1" dirty="0">
                <a:solidFill>
                  <a:schemeClr val="bg1"/>
                </a:solidFill>
                <a:latin typeface="Times New Roman" panose="02020603050405020304" pitchFamily="18" charset="0"/>
                <a:cs typeface="Times New Roman" panose="02020603050405020304" pitchFamily="18" charset="0"/>
              </a:rPr>
              <a:t> мой сияет </a:t>
            </a:r>
            <a:endParaRPr lang="ru-RU" sz="1600" i="1" dirty="0" smtClean="0">
              <a:solidFill>
                <a:schemeClr val="bg1"/>
              </a:solidFill>
              <a:latin typeface="Times New Roman" panose="02020603050405020304" pitchFamily="18" charset="0"/>
              <a:cs typeface="Times New Roman" panose="02020603050405020304" pitchFamily="18" charset="0"/>
            </a:endParaRPr>
          </a:p>
          <a:p>
            <a:pPr algn="ctr"/>
            <a:r>
              <a:rPr lang="ru-RU" sz="1600" i="1" dirty="0" smtClean="0">
                <a:solidFill>
                  <a:schemeClr val="bg1"/>
                </a:solidFill>
                <a:latin typeface="Times New Roman" panose="02020603050405020304" pitchFamily="18" charset="0"/>
                <a:cs typeface="Times New Roman" panose="02020603050405020304" pitchFamily="18" charset="0"/>
              </a:rPr>
              <a:t>на </a:t>
            </a:r>
            <a:r>
              <a:rPr lang="ru-RU" sz="1600" i="1" dirty="0">
                <a:solidFill>
                  <a:schemeClr val="bg1"/>
                </a:solidFill>
                <a:latin typeface="Times New Roman" panose="02020603050405020304" pitchFamily="18" charset="0"/>
                <a:cs typeface="Times New Roman" panose="02020603050405020304" pitchFamily="18" charset="0"/>
              </a:rPr>
              <a:t>одежде у меня!</a:t>
            </a:r>
          </a:p>
          <a:p>
            <a:pPr algn="ctr"/>
            <a:r>
              <a:rPr lang="ru-RU" sz="1600" i="1" dirty="0">
                <a:solidFill>
                  <a:schemeClr val="bg1"/>
                </a:solidFill>
                <a:latin typeface="Times New Roman" panose="02020603050405020304" pitchFamily="18" charset="0"/>
                <a:cs typeface="Times New Roman" panose="02020603050405020304" pitchFamily="18" charset="0"/>
              </a:rPr>
              <a:t>Фликер – мой телохранитель, </a:t>
            </a:r>
            <a:endParaRPr lang="ru-RU" sz="1600" i="1" dirty="0" smtClean="0">
              <a:solidFill>
                <a:schemeClr val="bg1"/>
              </a:solidFill>
              <a:latin typeface="Times New Roman" panose="02020603050405020304" pitchFamily="18" charset="0"/>
              <a:cs typeface="Times New Roman" panose="02020603050405020304" pitchFamily="18" charset="0"/>
            </a:endParaRPr>
          </a:p>
          <a:p>
            <a:pPr algn="ctr"/>
            <a:r>
              <a:rPr lang="ru-RU" sz="1600" i="1" dirty="0" smtClean="0">
                <a:solidFill>
                  <a:schemeClr val="bg1"/>
                </a:solidFill>
                <a:latin typeface="Times New Roman" panose="02020603050405020304" pitchFamily="18" charset="0"/>
                <a:cs typeface="Times New Roman" panose="02020603050405020304" pitchFamily="18" charset="0"/>
              </a:rPr>
              <a:t>я </a:t>
            </a:r>
            <a:r>
              <a:rPr lang="ru-RU" sz="1600" i="1" dirty="0">
                <a:solidFill>
                  <a:schemeClr val="bg1"/>
                </a:solidFill>
                <a:latin typeface="Times New Roman" panose="02020603050405020304" pitchFamily="18" charset="0"/>
                <a:cs typeface="Times New Roman" panose="02020603050405020304" pitchFamily="18" charset="0"/>
              </a:rPr>
              <a:t>малыш но не боюсь,</a:t>
            </a:r>
          </a:p>
          <a:p>
            <a:pPr algn="ctr"/>
            <a:r>
              <a:rPr lang="ru-RU" sz="1600" i="1" dirty="0">
                <a:solidFill>
                  <a:schemeClr val="bg1"/>
                </a:solidFill>
                <a:latin typeface="Times New Roman" panose="02020603050405020304" pitchFamily="18" charset="0"/>
                <a:cs typeface="Times New Roman" panose="02020603050405020304" pitchFamily="18" charset="0"/>
              </a:rPr>
              <a:t>Ведь теперь любой водитель </a:t>
            </a:r>
            <a:endParaRPr lang="ru-RU" sz="1600" i="1" dirty="0" smtClean="0">
              <a:solidFill>
                <a:schemeClr val="bg1"/>
              </a:solidFill>
              <a:latin typeface="Times New Roman" panose="02020603050405020304" pitchFamily="18" charset="0"/>
              <a:cs typeface="Times New Roman" panose="02020603050405020304" pitchFamily="18" charset="0"/>
            </a:endParaRPr>
          </a:p>
          <a:p>
            <a:pPr algn="ctr"/>
            <a:r>
              <a:rPr lang="ru-RU" sz="1600" i="1" dirty="0" smtClean="0">
                <a:solidFill>
                  <a:schemeClr val="bg1"/>
                </a:solidFill>
                <a:latin typeface="Times New Roman" panose="02020603050405020304" pitchFamily="18" charset="0"/>
                <a:cs typeface="Times New Roman" panose="02020603050405020304" pitchFamily="18" charset="0"/>
              </a:rPr>
              <a:t>видит</a:t>
            </a:r>
            <a:r>
              <a:rPr lang="ru-RU" sz="1600" i="1" dirty="0">
                <a:solidFill>
                  <a:schemeClr val="bg1"/>
                </a:solidFill>
                <a:latin typeface="Times New Roman" panose="02020603050405020304" pitchFamily="18" charset="0"/>
                <a:cs typeface="Times New Roman" panose="02020603050405020304" pitchFamily="18" charset="0"/>
              </a:rPr>
              <a:t>, где я нахожусь!</a:t>
            </a:r>
          </a:p>
        </p:txBody>
      </p:sp>
      <p:pic>
        <p:nvPicPr>
          <p:cNvPr id="2" name="Рисунок 1"/>
          <p:cNvPicPr>
            <a:picLocks noChangeAspect="1"/>
          </p:cNvPicPr>
          <p:nvPr/>
        </p:nvPicPr>
        <p:blipFill rotWithShape="1">
          <a:blip r:embed="rId2">
            <a:extLst>
              <a:ext uri="{28A0092B-C50C-407E-A947-70E740481C1C}">
                <a14:useLocalDpi xmlns:a14="http://schemas.microsoft.com/office/drawing/2010/main" xmlns="" val="0"/>
              </a:ext>
            </a:extLst>
          </a:blip>
          <a:srcRect t="48995"/>
          <a:stretch/>
        </p:blipFill>
        <p:spPr>
          <a:xfrm>
            <a:off x="2238" y="3356992"/>
            <a:ext cx="5793898" cy="3024336"/>
          </a:xfrm>
          <a:prstGeom prst="rect">
            <a:avLst/>
          </a:prstGeom>
        </p:spPr>
      </p:pic>
    </p:spTree>
    <p:extLst>
      <p:ext uri="{BB962C8B-B14F-4D97-AF65-F5344CB8AC3E}">
        <p14:creationId xmlns:p14="http://schemas.microsoft.com/office/powerpoint/2010/main" xmlns="" val="866481276"/>
      </p:ext>
    </p:extLst>
  </p:cSld>
  <p:clrMapOvr>
    <a:masterClrMapping/>
  </p:clrMapOvr>
  <p:transition spd="slow" advClick="0" advTm="19000">
    <p:wip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0" y="404664"/>
            <a:ext cx="4608512" cy="6142597"/>
          </a:xfrm>
          <a:prstGeom prst="rect">
            <a:avLst/>
          </a:prstGeom>
          <a:ln>
            <a:noFill/>
          </a:ln>
          <a:effectLst>
            <a:softEdge rad="112500"/>
          </a:effectLst>
        </p:spPr>
      </p:pic>
      <p:sp>
        <p:nvSpPr>
          <p:cNvPr id="3" name="TextBox 2"/>
          <p:cNvSpPr txBox="1"/>
          <p:nvPr/>
        </p:nvSpPr>
        <p:spPr>
          <a:xfrm>
            <a:off x="5076056" y="908720"/>
            <a:ext cx="3744416" cy="4985980"/>
          </a:xfrm>
          <a:prstGeom prst="rect">
            <a:avLst/>
          </a:prstGeom>
          <a:noFill/>
        </p:spPr>
        <p:txBody>
          <a:bodyPr wrap="square" rtlCol="0">
            <a:spAutoFit/>
          </a:bodyPr>
          <a:lstStyle/>
          <a:p>
            <a:pPr algn="ctr"/>
            <a:r>
              <a:rPr lang="ru-RU" sz="2400" i="1" dirty="0" smtClean="0">
                <a:ln w="0">
                  <a:solidFill>
                    <a:srgbClr val="FF6600"/>
                  </a:solidFill>
                </a:ln>
                <a:solidFill>
                  <a:srgbClr val="FF6600"/>
                </a:solidFill>
                <a:latin typeface="Times New Roman" panose="02020603050405020304" pitchFamily="18" charset="0"/>
                <a:cs typeface="Times New Roman" panose="02020603050405020304" pitchFamily="18" charset="0"/>
              </a:rPr>
              <a:t>Историческая справка </a:t>
            </a:r>
          </a:p>
          <a:p>
            <a:pPr algn="ctr"/>
            <a:endParaRPr lang="ru-RU" sz="2400" i="1" dirty="0" smtClean="0">
              <a:ln w="0">
                <a:solidFill>
                  <a:srgbClr val="FF6600"/>
                </a:solidFill>
              </a:ln>
              <a:solidFill>
                <a:srgbClr val="FF6600"/>
              </a:solidFill>
              <a:latin typeface="Times New Roman" panose="02020603050405020304" pitchFamily="18" charset="0"/>
              <a:cs typeface="Times New Roman" panose="02020603050405020304" pitchFamily="18" charset="0"/>
            </a:endParaRPr>
          </a:p>
          <a:p>
            <a:pPr algn="ctr"/>
            <a:r>
              <a:rPr lang="ru-RU" i="1" dirty="0" smtClean="0">
                <a:solidFill>
                  <a:schemeClr val="bg1"/>
                </a:solidFill>
                <a:latin typeface="Times New Roman" panose="02020603050405020304" pitchFamily="18" charset="0"/>
                <a:cs typeface="Times New Roman" panose="02020603050405020304" pitchFamily="18" charset="0"/>
              </a:rPr>
              <a:t>Изобрел светоотражатель английский дорожный рабочий Перси Шоу. Произошло это случайно. Перси возвращался ночью домой. Было темно. Он не заметил, что едет по краю дороги, возле обрыва. Спасли Шоу два огонька, мелькнувшие на обочине, они помогли ему сориентироваться. Это были глаза бродячего кота, в которых отразился свет фар его автомобиля. Перси разработал дизайн светлячков – отражателей, которые, так и назвал «кошачий глаз». </a:t>
            </a:r>
            <a:endParaRPr lang="ru-RU" i="1" dirty="0">
              <a:solidFill>
                <a:schemeClr val="bg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1875741227"/>
      </p:ext>
    </p:extLst>
  </p:cSld>
  <p:clrMapOvr>
    <a:masterClrMapping/>
  </p:clrMapOvr>
  <p:transition spd="slow" advClick="0" advTm="19000">
    <p:wip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755576" y="548680"/>
            <a:ext cx="7920880" cy="2492990"/>
          </a:xfrm>
          <a:prstGeom prst="rect">
            <a:avLst/>
          </a:prstGeom>
        </p:spPr>
        <p:txBody>
          <a:bodyPr wrap="square">
            <a:spAutoFit/>
          </a:bodyPr>
          <a:lstStyle/>
          <a:p>
            <a:pPr algn="ctr">
              <a:buNone/>
            </a:pPr>
            <a:r>
              <a:rPr lang="ru-RU" sz="2000" i="1" dirty="0">
                <a:ln w="0">
                  <a:solidFill>
                    <a:srgbClr val="FF6600"/>
                  </a:solidFill>
                </a:ln>
                <a:solidFill>
                  <a:srgbClr val="FF6600"/>
                </a:solidFill>
                <a:latin typeface="Times New Roman" pitchFamily="18" charset="0"/>
                <a:cs typeface="Times New Roman" pitchFamily="18" charset="0"/>
              </a:rPr>
              <a:t>Зачем носить  </a:t>
            </a:r>
            <a:r>
              <a:rPr lang="ru-RU" sz="2000" i="1" dirty="0" err="1">
                <a:ln w="0">
                  <a:solidFill>
                    <a:srgbClr val="FF6600"/>
                  </a:solidFill>
                </a:ln>
                <a:solidFill>
                  <a:srgbClr val="FF6600"/>
                </a:solidFill>
                <a:latin typeface="Times New Roman" pitchFamily="18" charset="0"/>
                <a:cs typeface="Times New Roman" pitchFamily="18" charset="0"/>
              </a:rPr>
              <a:t>световозвращатели</a:t>
            </a:r>
            <a:r>
              <a:rPr lang="ru-RU" sz="2000" i="1" dirty="0">
                <a:ln w="0">
                  <a:solidFill>
                    <a:srgbClr val="FF6600"/>
                  </a:solidFill>
                </a:ln>
                <a:solidFill>
                  <a:srgbClr val="FF6600"/>
                </a:solidFill>
                <a:latin typeface="Times New Roman" pitchFamily="18" charset="0"/>
                <a:cs typeface="Times New Roman" pitchFamily="18" charset="0"/>
              </a:rPr>
              <a:t>?</a:t>
            </a:r>
          </a:p>
          <a:p>
            <a:pPr>
              <a:buNone/>
            </a:pPr>
            <a:endParaRPr lang="ru-RU" dirty="0">
              <a:latin typeface="Times New Roman" pitchFamily="18" charset="0"/>
              <a:cs typeface="Times New Roman" pitchFamily="18" charset="0"/>
            </a:endParaRPr>
          </a:p>
          <a:p>
            <a:pPr algn="ctr">
              <a:buNone/>
            </a:pPr>
            <a:r>
              <a:rPr lang="ru-RU" dirty="0">
                <a:latin typeface="Times New Roman" pitchFamily="18" charset="0"/>
                <a:cs typeface="Times New Roman" pitchFamily="18" charset="0"/>
              </a:rPr>
              <a:t>	</a:t>
            </a:r>
            <a:r>
              <a:rPr lang="ru-RU" sz="1600" i="1" dirty="0">
                <a:solidFill>
                  <a:schemeClr val="bg1"/>
                </a:solidFill>
                <a:latin typeface="Times New Roman" pitchFamily="18" charset="0"/>
                <a:cs typeface="Times New Roman" pitchFamily="18" charset="0"/>
              </a:rPr>
              <a:t>Одной из причин ДТП с  участием пешеходов, особенно в условиях недостаточной освещенности, является плохая видимость пешехода.</a:t>
            </a:r>
          </a:p>
          <a:p>
            <a:pPr algn="ctr">
              <a:buNone/>
            </a:pPr>
            <a:r>
              <a:rPr lang="ru-RU" sz="1600" i="1" dirty="0">
                <a:solidFill>
                  <a:schemeClr val="bg1"/>
                </a:solidFill>
                <a:latin typeface="Times New Roman" pitchFamily="18" charset="0"/>
                <a:cs typeface="Times New Roman" pitchFamily="18" charset="0"/>
              </a:rPr>
              <a:t>	Действенным способом защиты пешеходов, особенно в тёмное время суток, становится ношение специальных светоотражающих элементов на одежде</a:t>
            </a:r>
            <a:r>
              <a:rPr lang="ru-RU" sz="1600" i="1" dirty="0" smtClean="0">
                <a:solidFill>
                  <a:schemeClr val="bg1"/>
                </a:solidFill>
                <a:latin typeface="Times New Roman" pitchFamily="18" charset="0"/>
                <a:cs typeface="Times New Roman" pitchFamily="18" charset="0"/>
              </a:rPr>
              <a:t>.</a:t>
            </a:r>
          </a:p>
          <a:p>
            <a:pPr algn="ctr">
              <a:buNone/>
            </a:pPr>
            <a:r>
              <a:rPr lang="ru-RU" sz="1600" i="1" dirty="0" err="1" smtClean="0">
                <a:solidFill>
                  <a:schemeClr val="bg1"/>
                </a:solidFill>
                <a:latin typeface="Times New Roman" pitchFamily="18" charset="0"/>
                <a:cs typeface="Times New Roman" pitchFamily="18" charset="0"/>
              </a:rPr>
              <a:t>Световозвращающие</a:t>
            </a:r>
            <a:r>
              <a:rPr lang="ru-RU" sz="1600" i="1" dirty="0" smtClean="0">
                <a:solidFill>
                  <a:schemeClr val="bg1"/>
                </a:solidFill>
                <a:latin typeface="Times New Roman" pitchFamily="18" charset="0"/>
                <a:cs typeface="Times New Roman" pitchFamily="18" charset="0"/>
              </a:rPr>
              <a:t> элементы – делают вас более заметными на дороге. Они обладают способностью возвращать луч света от фар обратно к источнику. Поэтому водитель вас увидит даже в плохо освещённом месте.</a:t>
            </a:r>
            <a:endParaRPr lang="ru-RU" sz="1600" i="1" dirty="0">
              <a:solidFill>
                <a:schemeClr val="bg1"/>
              </a:solidFill>
              <a:latin typeface="Times New Roman" pitchFamily="18" charset="0"/>
              <a:cs typeface="Times New Roman" pitchFamily="18" charset="0"/>
            </a:endParaRPr>
          </a:p>
        </p:txBody>
      </p:sp>
      <p:pic>
        <p:nvPicPr>
          <p:cNvPr id="3" name="Рисунок 2"/>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1979712" y="1665644"/>
            <a:ext cx="7245118" cy="4824536"/>
          </a:xfrm>
          <a:prstGeom prst="rect">
            <a:avLst/>
          </a:prstGeom>
        </p:spPr>
      </p:pic>
    </p:spTree>
    <p:extLst>
      <p:ext uri="{BB962C8B-B14F-4D97-AF65-F5344CB8AC3E}">
        <p14:creationId xmlns:p14="http://schemas.microsoft.com/office/powerpoint/2010/main" xmlns="" val="3192560515"/>
      </p:ext>
    </p:extLst>
  </p:cSld>
  <p:clrMapOvr>
    <a:masterClrMapping/>
  </p:clrMapOvr>
  <p:transition spd="slow" advClick="0" advTm="19000">
    <p:wip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79512" y="1772816"/>
            <a:ext cx="4608512" cy="2523768"/>
          </a:xfrm>
          <a:prstGeom prst="rect">
            <a:avLst/>
          </a:prstGeom>
        </p:spPr>
        <p:txBody>
          <a:bodyPr wrap="square">
            <a:spAutoFit/>
          </a:bodyPr>
          <a:lstStyle/>
          <a:p>
            <a:pPr algn="ctr">
              <a:buNone/>
            </a:pPr>
            <a:r>
              <a:rPr lang="ru-RU" i="1" dirty="0">
                <a:ln w="0">
                  <a:solidFill>
                    <a:srgbClr val="FF6600"/>
                  </a:solidFill>
                </a:ln>
                <a:solidFill>
                  <a:srgbClr val="FF6600"/>
                </a:solidFill>
                <a:latin typeface="Times New Roman" pitchFamily="18" charset="0"/>
                <a:cs typeface="Times New Roman" pitchFamily="18" charset="0"/>
              </a:rPr>
              <a:t>Как носить </a:t>
            </a:r>
            <a:r>
              <a:rPr lang="ru-RU" i="1" dirty="0" err="1">
                <a:ln w="0">
                  <a:solidFill>
                    <a:srgbClr val="FF6600"/>
                  </a:solidFill>
                </a:ln>
                <a:solidFill>
                  <a:srgbClr val="FF6600"/>
                </a:solidFill>
                <a:latin typeface="Times New Roman" pitchFamily="18" charset="0"/>
                <a:cs typeface="Times New Roman" pitchFamily="18" charset="0"/>
              </a:rPr>
              <a:t>световозвращающие</a:t>
            </a:r>
            <a:r>
              <a:rPr lang="ru-RU" i="1" dirty="0">
                <a:ln w="0">
                  <a:solidFill>
                    <a:srgbClr val="FF6600"/>
                  </a:solidFill>
                </a:ln>
                <a:solidFill>
                  <a:srgbClr val="FF6600"/>
                </a:solidFill>
                <a:latin typeface="Times New Roman" pitchFamily="18" charset="0"/>
                <a:cs typeface="Times New Roman" pitchFamily="18" charset="0"/>
              </a:rPr>
              <a:t> элементы?</a:t>
            </a:r>
          </a:p>
          <a:p>
            <a:pPr algn="ctr">
              <a:buNone/>
            </a:pPr>
            <a:r>
              <a:rPr lang="ru-RU" sz="2000" i="1" dirty="0" err="1" smtClean="0">
                <a:solidFill>
                  <a:schemeClr val="bg1"/>
                </a:solidFill>
                <a:latin typeface="Times New Roman" pitchFamily="18" charset="0"/>
                <a:cs typeface="Times New Roman" pitchFamily="18" charset="0"/>
              </a:rPr>
              <a:t>Фликеры</a:t>
            </a:r>
            <a:r>
              <a:rPr lang="ru-RU" sz="2000" i="1" dirty="0" smtClean="0">
                <a:solidFill>
                  <a:schemeClr val="bg1"/>
                </a:solidFill>
                <a:latin typeface="Times New Roman" pitchFamily="18" charset="0"/>
                <a:cs typeface="Times New Roman" pitchFamily="18" charset="0"/>
              </a:rPr>
              <a:t> можно разместить на рюкзаке, сумке, куртке, брюках, шапке и даже обуви. Светоотражатели нужно крепить с двух сторон одежды, чтобы он был виден водителем, как встречного, так и попутного транспорта.</a:t>
            </a:r>
            <a:endParaRPr lang="ru-RU" i="1" dirty="0">
              <a:solidFill>
                <a:schemeClr val="bg1"/>
              </a:solidFill>
              <a:latin typeface="Times New Roman" pitchFamily="18" charset="0"/>
              <a:cs typeface="Times New Roman" pitchFamily="18" charset="0"/>
            </a:endParaRPr>
          </a:p>
        </p:txBody>
      </p:sp>
      <p:pic>
        <p:nvPicPr>
          <p:cNvPr id="5" name="Рисунок 4"/>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4716016" y="548680"/>
            <a:ext cx="4104456" cy="5782910"/>
          </a:xfrm>
          <a:prstGeom prst="rect">
            <a:avLst/>
          </a:prstGeom>
        </p:spPr>
      </p:pic>
    </p:spTree>
    <p:extLst>
      <p:ext uri="{BB962C8B-B14F-4D97-AF65-F5344CB8AC3E}">
        <p14:creationId xmlns:p14="http://schemas.microsoft.com/office/powerpoint/2010/main" xmlns="" val="3784313570"/>
      </p:ext>
    </p:extLst>
  </p:cSld>
  <p:clrMapOvr>
    <a:masterClrMapping/>
  </p:clrMapOvr>
  <p:transition spd="slow" advClick="0" advTm="20000">
    <p:wip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778098"/>
          </a:xfrm>
        </p:spPr>
        <p:txBody>
          <a:bodyPr>
            <a:normAutofit fontScale="90000"/>
          </a:bodyPr>
          <a:lstStyle/>
          <a:p>
            <a:r>
              <a:rPr lang="ru-RU" sz="2800" i="1" dirty="0">
                <a:ln w="0">
                  <a:solidFill>
                    <a:srgbClr val="FF6600"/>
                  </a:solidFill>
                </a:ln>
                <a:solidFill>
                  <a:srgbClr val="FF6600"/>
                </a:solidFill>
                <a:latin typeface="Times New Roman" panose="02020603050405020304" pitchFamily="18" charset="0"/>
                <a:cs typeface="Times New Roman" panose="02020603050405020304" pitchFamily="18" charset="0"/>
              </a:rPr>
              <a:t>Виды </a:t>
            </a:r>
            <a:r>
              <a:rPr lang="ru-RU" sz="2800" i="1" dirty="0" err="1" smtClean="0">
                <a:ln w="0">
                  <a:solidFill>
                    <a:srgbClr val="FF6600"/>
                  </a:solidFill>
                </a:ln>
                <a:solidFill>
                  <a:srgbClr val="FF6600"/>
                </a:solidFill>
                <a:latin typeface="Times New Roman" panose="02020603050405020304" pitchFamily="18" charset="0"/>
                <a:cs typeface="Times New Roman" panose="02020603050405020304" pitchFamily="18" charset="0"/>
              </a:rPr>
              <a:t>фликеров</a:t>
            </a:r>
            <a:r>
              <a:rPr lang="ru-RU" sz="2800" i="1" dirty="0">
                <a:ln w="0">
                  <a:solidFill>
                    <a:srgbClr val="FF6600"/>
                  </a:solidFill>
                </a:ln>
                <a:solidFill>
                  <a:srgbClr val="FF6600"/>
                </a:solidFill>
                <a:latin typeface="Times New Roman" panose="02020603050405020304" pitchFamily="18" charset="0"/>
                <a:cs typeface="Times New Roman" panose="02020603050405020304" pitchFamily="18" charset="0"/>
              </a:rPr>
              <a:t/>
            </a:r>
            <a:br>
              <a:rPr lang="ru-RU" sz="2800" i="1" dirty="0">
                <a:ln w="0">
                  <a:solidFill>
                    <a:srgbClr val="FF6600"/>
                  </a:solidFill>
                </a:ln>
                <a:solidFill>
                  <a:srgbClr val="FF6600"/>
                </a:solidFill>
                <a:latin typeface="Times New Roman" panose="02020603050405020304" pitchFamily="18" charset="0"/>
                <a:cs typeface="Times New Roman" panose="02020603050405020304" pitchFamily="18" charset="0"/>
              </a:rPr>
            </a:br>
            <a:endParaRPr lang="ru-RU" sz="2800" i="1" dirty="0">
              <a:ln w="0">
                <a:solidFill>
                  <a:srgbClr val="FF6600"/>
                </a:solidFill>
              </a:ln>
              <a:solidFill>
                <a:srgbClr val="FF6600"/>
              </a:solidFill>
              <a:latin typeface="Times New Roman" panose="02020603050405020304" pitchFamily="18" charset="0"/>
              <a:cs typeface="Times New Roman" panose="02020603050405020304" pitchFamily="18" charset="0"/>
            </a:endParaRPr>
          </a:p>
        </p:txBody>
      </p:sp>
      <p:pic>
        <p:nvPicPr>
          <p:cNvPr id="7" name="Рисунок 6"/>
          <p:cNvPicPr>
            <a:picLocks noChangeAspect="1"/>
          </p:cNvPicPr>
          <p:nvPr/>
        </p:nvPicPr>
        <p:blipFill rotWithShape="1">
          <a:blip r:embed="rId2">
            <a:extLst>
              <a:ext uri="{BEBA8EAE-BF5A-486C-A8C5-ECC9F3942E4B}">
                <a14:imgProps xmlns:a14="http://schemas.microsoft.com/office/drawing/2010/main" xmlns="">
                  <a14:imgLayer r:embed="rId3">
                    <a14:imgEffect>
                      <a14:sharpenSoften amount="20000"/>
                    </a14:imgEffect>
                  </a14:imgLayer>
                </a14:imgProps>
              </a:ext>
              <a:ext uri="{28A0092B-C50C-407E-A947-70E740481C1C}">
                <a14:useLocalDpi xmlns:a14="http://schemas.microsoft.com/office/drawing/2010/main" xmlns="" val="0"/>
              </a:ext>
            </a:extLst>
          </a:blip>
          <a:srcRect l="34470" t="32718" r="34015" b="36833"/>
          <a:stretch/>
        </p:blipFill>
        <p:spPr>
          <a:xfrm>
            <a:off x="978932" y="1484784"/>
            <a:ext cx="1856971" cy="1682880"/>
          </a:xfrm>
          <a:prstGeom prst="rect">
            <a:avLst/>
          </a:prstGeom>
        </p:spPr>
      </p:pic>
      <p:pic>
        <p:nvPicPr>
          <p:cNvPr id="11" name="Рисунок 10"/>
          <p:cNvPicPr>
            <a:picLocks noChangeAspect="1"/>
          </p:cNvPicPr>
          <p:nvPr/>
        </p:nvPicPr>
        <p:blipFill rotWithShape="1">
          <a:blip r:embed="rId4">
            <a:extLst>
              <a:ext uri="{BEBA8EAE-BF5A-486C-A8C5-ECC9F3942E4B}">
                <a14:imgProps xmlns:a14="http://schemas.microsoft.com/office/drawing/2010/main" xmlns="">
                  <a14:imgLayer r:embed="rId5">
                    <a14:imgEffect>
                      <a14:sharpenSoften amount="15000"/>
                    </a14:imgEffect>
                  </a14:imgLayer>
                </a14:imgProps>
              </a:ext>
              <a:ext uri="{28A0092B-C50C-407E-A947-70E740481C1C}">
                <a14:useLocalDpi xmlns:a14="http://schemas.microsoft.com/office/drawing/2010/main" xmlns="" val="0"/>
              </a:ext>
            </a:extLst>
          </a:blip>
          <a:srcRect l="10606" t="20601" r="57879" b="50000"/>
          <a:stretch/>
        </p:blipFill>
        <p:spPr>
          <a:xfrm>
            <a:off x="3347864" y="3717032"/>
            <a:ext cx="1975077" cy="1728192"/>
          </a:xfrm>
          <a:prstGeom prst="rect">
            <a:avLst/>
          </a:prstGeom>
        </p:spPr>
      </p:pic>
      <p:pic>
        <p:nvPicPr>
          <p:cNvPr id="13" name="Рисунок 12"/>
          <p:cNvPicPr>
            <a:picLocks noChangeAspect="1"/>
          </p:cNvPicPr>
          <p:nvPr/>
        </p:nvPicPr>
        <p:blipFill rotWithShape="1">
          <a:blip r:embed="rId6">
            <a:extLst>
              <a:ext uri="{BEBA8EAE-BF5A-486C-A8C5-ECC9F3942E4B}">
                <a14:imgProps xmlns:a14="http://schemas.microsoft.com/office/drawing/2010/main" xmlns="">
                  <a14:imgLayer r:embed="rId7">
                    <a14:imgEffect>
                      <a14:sharpenSoften amount="15000"/>
                    </a14:imgEffect>
                  </a14:imgLayer>
                </a14:imgProps>
              </a:ext>
              <a:ext uri="{28A0092B-C50C-407E-A947-70E740481C1C}">
                <a14:useLocalDpi xmlns:a14="http://schemas.microsoft.com/office/drawing/2010/main" xmlns="" val="0"/>
              </a:ext>
            </a:extLst>
          </a:blip>
          <a:srcRect l="57879" t="20601" r="9621" b="50000"/>
          <a:stretch/>
        </p:blipFill>
        <p:spPr>
          <a:xfrm>
            <a:off x="5868144" y="1461621"/>
            <a:ext cx="2036798" cy="1728192"/>
          </a:xfrm>
          <a:prstGeom prst="rect">
            <a:avLst/>
          </a:prstGeom>
        </p:spPr>
      </p:pic>
    </p:spTree>
  </p:cSld>
  <p:clrMapOvr>
    <a:masterClrMapping/>
  </p:clrMapOvr>
  <p:transition spd="slow" advClick="0" advTm="1600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mph" presetSubtype="0" fill="hold" nodeType="withEffect">
                                  <p:stCondLst>
                                    <p:cond delay="0"/>
                                  </p:stCondLst>
                                  <p:childTnLst>
                                    <p:animScale>
                                      <p:cBhvr>
                                        <p:cTn id="6" dur="4000" fill="hold"/>
                                        <p:tgtEl>
                                          <p:spTgt spid="7"/>
                                        </p:tgtEl>
                                      </p:cBhvr>
                                      <p:by x="150000" y="150000"/>
                                    </p:animScale>
                                  </p:childTnLst>
                                </p:cTn>
                              </p:par>
                            </p:childTnLst>
                          </p:cTn>
                        </p:par>
                        <p:par>
                          <p:cTn id="7" fill="hold">
                            <p:stCondLst>
                              <p:cond delay="4000"/>
                            </p:stCondLst>
                            <p:childTnLst>
                              <p:par>
                                <p:cTn id="8" presetID="6" presetClass="emph" presetSubtype="0" fill="hold" nodeType="afterEffect">
                                  <p:stCondLst>
                                    <p:cond delay="0"/>
                                  </p:stCondLst>
                                  <p:childTnLst>
                                    <p:animScale>
                                      <p:cBhvr>
                                        <p:cTn id="9" dur="4000" fill="hold"/>
                                        <p:tgtEl>
                                          <p:spTgt spid="13"/>
                                        </p:tgtEl>
                                      </p:cBhvr>
                                      <p:by x="150000" y="150000"/>
                                    </p:animScale>
                                  </p:childTnLst>
                                </p:cTn>
                              </p:par>
                            </p:childTnLst>
                          </p:cTn>
                        </p:par>
                        <p:par>
                          <p:cTn id="10" fill="hold">
                            <p:stCondLst>
                              <p:cond delay="8000"/>
                            </p:stCondLst>
                            <p:childTnLst>
                              <p:par>
                                <p:cTn id="11" presetID="6" presetClass="emph" presetSubtype="0" fill="hold" nodeType="afterEffect">
                                  <p:stCondLst>
                                    <p:cond delay="0"/>
                                  </p:stCondLst>
                                  <p:childTnLst>
                                    <p:animScale>
                                      <p:cBhvr>
                                        <p:cTn id="12" dur="4000" fill="hold"/>
                                        <p:tgtEl>
                                          <p:spTgt spid="11"/>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rotWithShape="1">
          <a:blip r:embed="rId2">
            <a:extLst>
              <a:ext uri="{BEBA8EAE-BF5A-486C-A8C5-ECC9F3942E4B}">
                <a14:imgProps xmlns:a14="http://schemas.microsoft.com/office/drawing/2010/main" xmlns="">
                  <a14:imgLayer r:embed="rId3">
                    <a14:imgEffect>
                      <a14:sharpenSoften amount="19000"/>
                    </a14:imgEffect>
                  </a14:imgLayer>
                </a14:imgProps>
              </a:ext>
              <a:ext uri="{28A0092B-C50C-407E-A947-70E740481C1C}">
                <a14:useLocalDpi xmlns:a14="http://schemas.microsoft.com/office/drawing/2010/main" xmlns="" val="0"/>
              </a:ext>
            </a:extLst>
          </a:blip>
          <a:srcRect l="10606" t="50000" r="57879" b="20600"/>
          <a:stretch/>
        </p:blipFill>
        <p:spPr>
          <a:xfrm>
            <a:off x="1115616" y="1052736"/>
            <a:ext cx="1975077" cy="1728192"/>
          </a:xfrm>
          <a:prstGeom prst="rect">
            <a:avLst/>
          </a:prstGeom>
        </p:spPr>
      </p:pic>
      <p:pic>
        <p:nvPicPr>
          <p:cNvPr id="3" name="Рисунок 2"/>
          <p:cNvPicPr>
            <a:picLocks noChangeAspect="1"/>
          </p:cNvPicPr>
          <p:nvPr/>
        </p:nvPicPr>
        <p:blipFill rotWithShape="1">
          <a:blip r:embed="rId4">
            <a:extLst>
              <a:ext uri="{BEBA8EAE-BF5A-486C-A8C5-ECC9F3942E4B}">
                <a14:imgProps xmlns:a14="http://schemas.microsoft.com/office/drawing/2010/main" xmlns="">
                  <a14:imgLayer r:embed="rId5">
                    <a14:imgEffect>
                      <a14:sharpenSoften amount="17000"/>
                    </a14:imgEffect>
                  </a14:imgLayer>
                </a14:imgProps>
              </a:ext>
              <a:ext uri="{28A0092B-C50C-407E-A947-70E740481C1C}">
                <a14:useLocalDpi xmlns:a14="http://schemas.microsoft.com/office/drawing/2010/main" xmlns="" val="0"/>
              </a:ext>
            </a:extLst>
          </a:blip>
          <a:srcRect l="34243" t="64700" r="34242" b="5901"/>
          <a:stretch/>
        </p:blipFill>
        <p:spPr>
          <a:xfrm>
            <a:off x="3563888" y="3645024"/>
            <a:ext cx="1975078" cy="1728193"/>
          </a:xfrm>
          <a:prstGeom prst="rect">
            <a:avLst/>
          </a:prstGeom>
        </p:spPr>
      </p:pic>
      <p:pic>
        <p:nvPicPr>
          <p:cNvPr id="4" name="Рисунок 3"/>
          <p:cNvPicPr>
            <a:picLocks noChangeAspect="1"/>
          </p:cNvPicPr>
          <p:nvPr/>
        </p:nvPicPr>
        <p:blipFill rotWithShape="1">
          <a:blip r:embed="rId6">
            <a:extLst>
              <a:ext uri="{BEBA8EAE-BF5A-486C-A8C5-ECC9F3942E4B}">
                <a14:imgProps xmlns:a14="http://schemas.microsoft.com/office/drawing/2010/main" xmlns="">
                  <a14:imgLayer r:embed="rId7">
                    <a14:imgEffect>
                      <a14:sharpenSoften amount="19000"/>
                    </a14:imgEffect>
                  </a14:imgLayer>
                </a14:imgProps>
              </a:ext>
              <a:ext uri="{28A0092B-C50C-407E-A947-70E740481C1C}">
                <a14:useLocalDpi xmlns:a14="http://schemas.microsoft.com/office/drawing/2010/main" xmlns="" val="0"/>
              </a:ext>
            </a:extLst>
          </a:blip>
          <a:srcRect l="58863" t="50000" r="9621" b="20600"/>
          <a:stretch/>
        </p:blipFill>
        <p:spPr>
          <a:xfrm>
            <a:off x="6084168" y="1052736"/>
            <a:ext cx="1975078" cy="1728193"/>
          </a:xfrm>
          <a:prstGeom prst="rect">
            <a:avLst/>
          </a:prstGeom>
        </p:spPr>
      </p:pic>
    </p:spTree>
    <p:extLst>
      <p:ext uri="{BB962C8B-B14F-4D97-AF65-F5344CB8AC3E}">
        <p14:creationId xmlns:p14="http://schemas.microsoft.com/office/powerpoint/2010/main" xmlns="" val="1383963572"/>
      </p:ext>
    </p:extLst>
  </p:cSld>
  <p:clrMapOvr>
    <a:masterClrMapping/>
  </p:clrMapOvr>
  <p:transition spd="slow" advClick="0" advTm="1800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mph" presetSubtype="0" fill="hold" nodeType="withEffect">
                                  <p:stCondLst>
                                    <p:cond delay="0"/>
                                  </p:stCondLst>
                                  <p:childTnLst>
                                    <p:animScale>
                                      <p:cBhvr>
                                        <p:cTn id="6" dur="4000" fill="hold"/>
                                        <p:tgtEl>
                                          <p:spTgt spid="2"/>
                                        </p:tgtEl>
                                      </p:cBhvr>
                                      <p:by x="150000" y="150000"/>
                                    </p:animScale>
                                  </p:childTnLst>
                                </p:cTn>
                              </p:par>
                            </p:childTnLst>
                          </p:cTn>
                        </p:par>
                        <p:par>
                          <p:cTn id="7" fill="hold">
                            <p:stCondLst>
                              <p:cond delay="4000"/>
                            </p:stCondLst>
                            <p:childTnLst>
                              <p:par>
                                <p:cTn id="8" presetID="6" presetClass="emph" presetSubtype="0" fill="hold" nodeType="afterEffect">
                                  <p:stCondLst>
                                    <p:cond delay="3000"/>
                                  </p:stCondLst>
                                  <p:childTnLst>
                                    <p:animScale>
                                      <p:cBhvr>
                                        <p:cTn id="9" dur="4000" fill="hold"/>
                                        <p:tgtEl>
                                          <p:spTgt spid="4"/>
                                        </p:tgtEl>
                                      </p:cBhvr>
                                      <p:by x="150000" y="150000"/>
                                    </p:animScale>
                                  </p:childTnLst>
                                </p:cTn>
                              </p:par>
                            </p:childTnLst>
                          </p:cTn>
                        </p:par>
                        <p:par>
                          <p:cTn id="10" fill="hold">
                            <p:stCondLst>
                              <p:cond delay="11000"/>
                            </p:stCondLst>
                            <p:childTnLst>
                              <p:par>
                                <p:cTn id="11" presetID="6" presetClass="emph" presetSubtype="0" fill="hold" nodeType="afterEffect">
                                  <p:stCondLst>
                                    <p:cond delay="3000"/>
                                  </p:stCondLst>
                                  <p:childTnLst>
                                    <p:animScale>
                                      <p:cBhvr>
                                        <p:cTn id="12" dur="4000" fill="hold"/>
                                        <p:tgtEl>
                                          <p:spTgt spid="3"/>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366911"/>
            <a:ext cx="8229600" cy="504056"/>
          </a:xfrm>
        </p:spPr>
        <p:txBody>
          <a:bodyPr>
            <a:normAutofit fontScale="90000"/>
          </a:bodyPr>
          <a:lstStyle/>
          <a:p>
            <a:r>
              <a:rPr lang="ru-RU" sz="2000" i="1" dirty="0">
                <a:ln w="0">
                  <a:solidFill>
                    <a:srgbClr val="FF6600"/>
                  </a:solidFill>
                </a:ln>
                <a:solidFill>
                  <a:srgbClr val="FF6600"/>
                </a:solidFill>
                <a:latin typeface="Times New Roman" panose="02020603050405020304" pitchFamily="18" charset="0"/>
                <a:cs typeface="Times New Roman" pitchFamily="18" charset="0"/>
              </a:rPr>
              <a:t>ИСПОЛЬЗУЕМАЯ ЛИТЕРАТУРА:</a:t>
            </a:r>
            <a:br>
              <a:rPr lang="ru-RU" sz="2000" i="1" dirty="0">
                <a:ln w="0">
                  <a:solidFill>
                    <a:srgbClr val="FF6600"/>
                  </a:solidFill>
                </a:ln>
                <a:solidFill>
                  <a:srgbClr val="FF6600"/>
                </a:solidFill>
                <a:latin typeface="Times New Roman" panose="02020603050405020304" pitchFamily="18" charset="0"/>
                <a:cs typeface="Times New Roman" pitchFamily="18" charset="0"/>
              </a:rPr>
            </a:br>
            <a:endParaRPr lang="ru-RU" sz="2000" i="1" dirty="0">
              <a:ln w="0">
                <a:solidFill>
                  <a:srgbClr val="FF6600"/>
                </a:solidFill>
              </a:ln>
              <a:solidFill>
                <a:srgbClr val="FF6600"/>
              </a:solidFill>
              <a:latin typeface="Times New Roman" panose="02020603050405020304" pitchFamily="18" charset="0"/>
              <a:cs typeface="Times New Roman" pitchFamily="18" charset="0"/>
            </a:endParaRPr>
          </a:p>
        </p:txBody>
      </p:sp>
      <p:sp>
        <p:nvSpPr>
          <p:cNvPr id="8" name="Прямоугольник 7"/>
          <p:cNvSpPr/>
          <p:nvPr/>
        </p:nvSpPr>
        <p:spPr>
          <a:xfrm>
            <a:off x="1043608" y="1124744"/>
            <a:ext cx="6840760" cy="369332"/>
          </a:xfrm>
          <a:prstGeom prst="rect">
            <a:avLst/>
          </a:prstGeom>
        </p:spPr>
        <p:txBody>
          <a:bodyPr wrap="square">
            <a:spAutoFit/>
          </a:bodyPr>
          <a:lstStyle/>
          <a:p>
            <a:r>
              <a:rPr lang="en-US" dirty="0"/>
              <a:t> </a:t>
            </a:r>
            <a:endParaRPr lang="ru-RU" dirty="0"/>
          </a:p>
        </p:txBody>
      </p:sp>
      <p:sp>
        <p:nvSpPr>
          <p:cNvPr id="5" name="Объект 4">
            <a:extLst>
              <a:ext uri="{FF2B5EF4-FFF2-40B4-BE49-F238E27FC236}">
                <a16:creationId xmlns:a16="http://schemas.microsoft.com/office/drawing/2014/main" xmlns="" id="{BC03C0BD-BDEF-4280-A138-487A463FD786}"/>
              </a:ext>
            </a:extLst>
          </p:cNvPr>
          <p:cNvSpPr>
            <a:spLocks noGrp="1"/>
          </p:cNvSpPr>
          <p:nvPr>
            <p:ph idx="1"/>
          </p:nvPr>
        </p:nvSpPr>
        <p:spPr>
          <a:xfrm>
            <a:off x="539552" y="980728"/>
            <a:ext cx="8147248" cy="4968552"/>
          </a:xfrm>
        </p:spPr>
        <p:txBody>
          <a:bodyPr>
            <a:normAutofit/>
          </a:bodyPr>
          <a:lstStyle/>
          <a:p>
            <a:pPr marL="0" indent="0">
              <a:buNone/>
            </a:pPr>
            <a:endParaRPr lang="ru-RU" sz="2000" b="1" dirty="0">
              <a:solidFill>
                <a:schemeClr val="accent2">
                  <a:lumMod val="50000"/>
                </a:schemeClr>
              </a:solidFill>
              <a:latin typeface="Times New Roman" panose="02020603050405020304" pitchFamily="18" charset="0"/>
              <a:cs typeface="Times New Roman" panose="02020603050405020304" pitchFamily="18" charset="0"/>
            </a:endParaRPr>
          </a:p>
          <a:p>
            <a:pPr marL="0" indent="0">
              <a:buNone/>
            </a:pPr>
            <a:endParaRPr lang="ru-RU" sz="2200" b="1" dirty="0">
              <a:solidFill>
                <a:schemeClr val="accent2">
                  <a:lumMod val="50000"/>
                </a:schemeClr>
              </a:solidFill>
              <a:latin typeface="Times New Roman" panose="02020603050405020304" pitchFamily="18" charset="0"/>
              <a:cs typeface="Times New Roman" panose="02020603050405020304" pitchFamily="18" charset="0"/>
            </a:endParaRPr>
          </a:p>
        </p:txBody>
      </p:sp>
      <p:sp>
        <p:nvSpPr>
          <p:cNvPr id="3" name="Прямоугольник 2">
            <a:extLst>
              <a:ext uri="{FF2B5EF4-FFF2-40B4-BE49-F238E27FC236}">
                <a16:creationId xmlns:a16="http://schemas.microsoft.com/office/drawing/2014/main" xmlns="" id="{4147ACA8-60B0-4396-BF21-6D3998E9E8F2}"/>
              </a:ext>
            </a:extLst>
          </p:cNvPr>
          <p:cNvSpPr/>
          <p:nvPr/>
        </p:nvSpPr>
        <p:spPr>
          <a:xfrm>
            <a:off x="539552" y="925847"/>
            <a:ext cx="7632848" cy="5078313"/>
          </a:xfrm>
          <a:prstGeom prst="rect">
            <a:avLst/>
          </a:prstGeom>
        </p:spPr>
        <p:txBody>
          <a:bodyPr wrap="square">
            <a:spAutoFit/>
          </a:bodyPr>
          <a:lstStyle/>
          <a:p>
            <a:r>
              <a:rPr lang="ru-RU" i="1" dirty="0">
                <a:solidFill>
                  <a:schemeClr val="bg1"/>
                </a:solidFill>
                <a:latin typeface="Times New Roman" pitchFamily="18" charset="0"/>
                <a:cs typeface="Times New Roman" pitchFamily="18" charset="0"/>
              </a:rPr>
              <a:t>1.Правила дорожного движения для детей 3-7 лет: занятия, целевые прогулки, утренники, экскурсии / авт.-Сост. Г.Д. </a:t>
            </a:r>
            <a:r>
              <a:rPr lang="ru-RU" i="1" dirty="0" err="1">
                <a:solidFill>
                  <a:schemeClr val="bg1"/>
                </a:solidFill>
                <a:latin typeface="Times New Roman" pitchFamily="18" charset="0"/>
                <a:cs typeface="Times New Roman" pitchFamily="18" charset="0"/>
              </a:rPr>
              <a:t>Беляевскова</a:t>
            </a:r>
            <a:r>
              <a:rPr lang="ru-RU" i="1" dirty="0">
                <a:solidFill>
                  <a:schemeClr val="bg1"/>
                </a:solidFill>
                <a:latin typeface="Times New Roman" pitchFamily="18" charset="0"/>
                <a:cs typeface="Times New Roman" pitchFamily="18" charset="0"/>
              </a:rPr>
              <a:t> (и др.). – Изд. 2-е </a:t>
            </a:r>
            <a:r>
              <a:rPr lang="ru-RU" i="1" dirty="0" err="1">
                <a:solidFill>
                  <a:schemeClr val="bg1"/>
                </a:solidFill>
                <a:latin typeface="Times New Roman" pitchFamily="18" charset="0"/>
                <a:cs typeface="Times New Roman" pitchFamily="18" charset="0"/>
              </a:rPr>
              <a:t>перераб</a:t>
            </a:r>
            <a:r>
              <a:rPr lang="ru-RU" i="1" dirty="0">
                <a:solidFill>
                  <a:schemeClr val="bg1"/>
                </a:solidFill>
                <a:latin typeface="Times New Roman" pitchFamily="18" charset="0"/>
                <a:cs typeface="Times New Roman" pitchFamily="18" charset="0"/>
              </a:rPr>
              <a:t>. – Волгоград: учитель, 2016 </a:t>
            </a:r>
            <a:br>
              <a:rPr lang="ru-RU" i="1" dirty="0">
                <a:solidFill>
                  <a:schemeClr val="bg1"/>
                </a:solidFill>
                <a:latin typeface="Times New Roman" pitchFamily="18" charset="0"/>
                <a:cs typeface="Times New Roman" pitchFamily="18" charset="0"/>
              </a:rPr>
            </a:br>
            <a:r>
              <a:rPr lang="ru-RU" i="1" dirty="0">
                <a:solidFill>
                  <a:schemeClr val="bg1"/>
                </a:solidFill>
                <a:latin typeface="Times New Roman" pitchFamily="18" charset="0"/>
                <a:cs typeface="Times New Roman" pitchFamily="18" charset="0"/>
              </a:rPr>
              <a:t/>
            </a:r>
            <a:br>
              <a:rPr lang="ru-RU" i="1" dirty="0">
                <a:solidFill>
                  <a:schemeClr val="bg1"/>
                </a:solidFill>
                <a:latin typeface="Times New Roman" pitchFamily="18" charset="0"/>
                <a:cs typeface="Times New Roman" pitchFamily="18" charset="0"/>
              </a:rPr>
            </a:br>
            <a:r>
              <a:rPr lang="ru-RU" i="1" dirty="0">
                <a:solidFill>
                  <a:schemeClr val="bg1"/>
                </a:solidFill>
                <a:latin typeface="Times New Roman" pitchFamily="18" charset="0"/>
                <a:cs typeface="Times New Roman" pitchFamily="18" charset="0"/>
              </a:rPr>
              <a:t>2.Формирование культуры безопасного поведения у детей 3-7 лет: «Азбука безопасности», конспекты занятий, игры /авт.-Сост. Н.В. </a:t>
            </a:r>
            <a:r>
              <a:rPr lang="ru-RU" i="1" dirty="0" err="1">
                <a:solidFill>
                  <a:schemeClr val="bg1"/>
                </a:solidFill>
                <a:latin typeface="Times New Roman" pitchFamily="18" charset="0"/>
                <a:cs typeface="Times New Roman" pitchFamily="18" charset="0"/>
              </a:rPr>
              <a:t>Коломеец</a:t>
            </a:r>
            <a:r>
              <a:rPr lang="ru-RU" i="1" dirty="0">
                <a:solidFill>
                  <a:schemeClr val="bg1"/>
                </a:solidFill>
                <a:latin typeface="Times New Roman" pitchFamily="18" charset="0"/>
                <a:cs typeface="Times New Roman" pitchFamily="18" charset="0"/>
              </a:rPr>
              <a:t>. – Изд. 2-е. – Волгоград: учитель, 2015</a:t>
            </a:r>
            <a:br>
              <a:rPr lang="ru-RU" i="1" dirty="0">
                <a:solidFill>
                  <a:schemeClr val="bg1"/>
                </a:solidFill>
                <a:latin typeface="Times New Roman" pitchFamily="18" charset="0"/>
                <a:cs typeface="Times New Roman" pitchFamily="18" charset="0"/>
              </a:rPr>
            </a:br>
            <a:r>
              <a:rPr lang="ru-RU" i="1" dirty="0">
                <a:solidFill>
                  <a:schemeClr val="bg1"/>
                </a:solidFill>
                <a:latin typeface="Times New Roman" pitchFamily="18" charset="0"/>
                <a:cs typeface="Times New Roman" pitchFamily="18" charset="0"/>
              </a:rPr>
              <a:t/>
            </a:r>
            <a:br>
              <a:rPr lang="ru-RU" i="1" dirty="0">
                <a:solidFill>
                  <a:schemeClr val="bg1"/>
                </a:solidFill>
                <a:latin typeface="Times New Roman" pitchFamily="18" charset="0"/>
                <a:cs typeface="Times New Roman" pitchFamily="18" charset="0"/>
              </a:rPr>
            </a:br>
            <a:r>
              <a:rPr lang="ru-RU" i="1" dirty="0">
                <a:solidFill>
                  <a:schemeClr val="bg1"/>
                </a:solidFill>
                <a:latin typeface="Times New Roman" pitchFamily="18" charset="0"/>
                <a:cs typeface="Times New Roman" pitchFamily="18" charset="0"/>
              </a:rPr>
              <a:t>3.Старцева О.Ю. Школа дорожных наук: профилактика детского дорожно-транспортного травматизма.  – М.: ТЦ сфера, 2008</a:t>
            </a:r>
            <a:br>
              <a:rPr lang="ru-RU" i="1" dirty="0">
                <a:solidFill>
                  <a:schemeClr val="bg1"/>
                </a:solidFill>
                <a:latin typeface="Times New Roman" pitchFamily="18" charset="0"/>
                <a:cs typeface="Times New Roman" pitchFamily="18" charset="0"/>
              </a:rPr>
            </a:br>
            <a:r>
              <a:rPr lang="ru-RU" i="1" dirty="0">
                <a:solidFill>
                  <a:schemeClr val="bg1"/>
                </a:solidFill>
                <a:latin typeface="Times New Roman" pitchFamily="18" charset="0"/>
                <a:cs typeface="Times New Roman" pitchFamily="18" charset="0"/>
              </a:rPr>
              <a:t> </a:t>
            </a:r>
            <a:r>
              <a:rPr lang="en-US" i="1" dirty="0">
                <a:solidFill>
                  <a:schemeClr val="bg1"/>
                </a:solidFill>
                <a:latin typeface="Times New Roman" pitchFamily="18" charset="0"/>
                <a:cs typeface="Times New Roman" pitchFamily="18" charset="0"/>
              </a:rPr>
              <a:t/>
            </a:r>
            <a:br>
              <a:rPr lang="en-US" i="1" dirty="0">
                <a:solidFill>
                  <a:schemeClr val="bg1"/>
                </a:solidFill>
                <a:latin typeface="Times New Roman" pitchFamily="18" charset="0"/>
                <a:cs typeface="Times New Roman" pitchFamily="18" charset="0"/>
              </a:rPr>
            </a:br>
            <a:r>
              <a:rPr lang="ru-RU" i="1" dirty="0">
                <a:solidFill>
                  <a:schemeClr val="bg1"/>
                </a:solidFill>
                <a:latin typeface="Times New Roman" pitchFamily="18" charset="0"/>
                <a:cs typeface="Times New Roman" pitchFamily="18" charset="0"/>
              </a:rPr>
              <a:t>Интернет ресурсы:</a:t>
            </a:r>
            <a:br>
              <a:rPr lang="ru-RU" i="1" dirty="0">
                <a:solidFill>
                  <a:schemeClr val="bg1"/>
                </a:solidFill>
                <a:latin typeface="Times New Roman" pitchFamily="18" charset="0"/>
                <a:cs typeface="Times New Roman" pitchFamily="18" charset="0"/>
              </a:rPr>
            </a:br>
            <a:r>
              <a:rPr lang="en-US" i="1" dirty="0">
                <a:solidFill>
                  <a:schemeClr val="bg1"/>
                </a:solidFill>
                <a:latin typeface="Times New Roman" pitchFamily="18" charset="0"/>
                <a:cs typeface="Times New Roman" pitchFamily="18" charset="0"/>
                <a:hlinkClick r:id="rId2"/>
              </a:rPr>
              <a:t>WWW.nsportal.ru</a:t>
            </a:r>
            <a:r>
              <a:rPr lang="en-US" i="1" dirty="0">
                <a:solidFill>
                  <a:schemeClr val="bg1"/>
                </a:solidFill>
                <a:latin typeface="Times New Roman" pitchFamily="18" charset="0"/>
                <a:cs typeface="Times New Roman" pitchFamily="18" charset="0"/>
              </a:rPr>
              <a:t/>
            </a:r>
            <a:br>
              <a:rPr lang="en-US" i="1" dirty="0">
                <a:solidFill>
                  <a:schemeClr val="bg1"/>
                </a:solidFill>
                <a:latin typeface="Times New Roman" pitchFamily="18" charset="0"/>
                <a:cs typeface="Times New Roman" pitchFamily="18" charset="0"/>
              </a:rPr>
            </a:br>
            <a:r>
              <a:rPr lang="en-US" i="1" dirty="0">
                <a:solidFill>
                  <a:schemeClr val="bg1"/>
                </a:solidFill>
                <a:latin typeface="Times New Roman" pitchFamily="18" charset="0"/>
                <a:cs typeface="Times New Roman" pitchFamily="18" charset="0"/>
                <a:hlinkClick r:id="rId3"/>
              </a:rPr>
              <a:t>www.maam.ru</a:t>
            </a:r>
            <a:r>
              <a:rPr lang="en-US" i="1" dirty="0">
                <a:solidFill>
                  <a:schemeClr val="bg1"/>
                </a:solidFill>
                <a:latin typeface="Times New Roman" pitchFamily="18" charset="0"/>
                <a:cs typeface="Times New Roman" pitchFamily="18" charset="0"/>
              </a:rPr>
              <a:t/>
            </a:r>
            <a:br>
              <a:rPr lang="en-US" i="1" dirty="0">
                <a:solidFill>
                  <a:schemeClr val="bg1"/>
                </a:solidFill>
                <a:latin typeface="Times New Roman" pitchFamily="18" charset="0"/>
                <a:cs typeface="Times New Roman" pitchFamily="18" charset="0"/>
              </a:rPr>
            </a:br>
            <a:r>
              <a:rPr lang="en-US" i="1" dirty="0">
                <a:solidFill>
                  <a:schemeClr val="bg1"/>
                </a:solidFill>
                <a:latin typeface="Times New Roman" pitchFamily="18" charset="0"/>
                <a:cs typeface="Times New Roman" pitchFamily="18" charset="0"/>
                <a:hlinkClick r:id="rId4"/>
              </a:rPr>
              <a:t>www.ped-kopilka.ru</a:t>
            </a:r>
            <a:r>
              <a:rPr lang="ru-RU" i="1" dirty="0">
                <a:solidFill>
                  <a:schemeClr val="bg1"/>
                </a:solidFill>
                <a:latin typeface="Times New Roman" pitchFamily="18" charset="0"/>
                <a:cs typeface="Times New Roman" pitchFamily="18" charset="0"/>
              </a:rPr>
              <a:t/>
            </a:r>
            <a:br>
              <a:rPr lang="ru-RU" i="1" dirty="0">
                <a:solidFill>
                  <a:schemeClr val="bg1"/>
                </a:solidFill>
                <a:latin typeface="Times New Roman" pitchFamily="18" charset="0"/>
                <a:cs typeface="Times New Roman" pitchFamily="18" charset="0"/>
              </a:rPr>
            </a:br>
            <a:r>
              <a:rPr lang="en-US" i="1" dirty="0">
                <a:solidFill>
                  <a:schemeClr val="bg1"/>
                </a:solidFill>
                <a:latin typeface="Times New Roman" pitchFamily="18" charset="0"/>
                <a:cs typeface="Times New Roman" pitchFamily="18" charset="0"/>
                <a:hlinkClick r:id="rId5"/>
              </a:rPr>
              <a:t>www.multiurok.ru</a:t>
            </a:r>
            <a:r>
              <a:rPr lang="en-US" i="1" dirty="0">
                <a:solidFill>
                  <a:schemeClr val="bg1"/>
                </a:solidFill>
                <a:latin typeface="Times New Roman" pitchFamily="18" charset="0"/>
                <a:cs typeface="Times New Roman" pitchFamily="18" charset="0"/>
              </a:rPr>
              <a:t/>
            </a:r>
            <a:br>
              <a:rPr lang="en-US" i="1" dirty="0">
                <a:solidFill>
                  <a:schemeClr val="bg1"/>
                </a:solidFill>
                <a:latin typeface="Times New Roman" pitchFamily="18" charset="0"/>
                <a:cs typeface="Times New Roman" pitchFamily="18" charset="0"/>
              </a:rPr>
            </a:br>
            <a:r>
              <a:rPr lang="en-US" i="1" dirty="0">
                <a:solidFill>
                  <a:schemeClr val="bg1"/>
                </a:solidFill>
                <a:latin typeface="Times New Roman" pitchFamily="18" charset="0"/>
                <a:cs typeface="Times New Roman" pitchFamily="18" charset="0"/>
                <a:hlinkClick r:id="rId6"/>
              </a:rPr>
              <a:t>www.infourok.ru</a:t>
            </a:r>
            <a:r>
              <a:rPr lang="en-US" i="1" dirty="0">
                <a:solidFill>
                  <a:schemeClr val="bg1"/>
                </a:solidFill>
                <a:latin typeface="Times New Roman" pitchFamily="18" charset="0"/>
                <a:cs typeface="Times New Roman" pitchFamily="18" charset="0"/>
              </a:rPr>
              <a:t/>
            </a:r>
            <a:br>
              <a:rPr lang="en-US" i="1" dirty="0">
                <a:solidFill>
                  <a:schemeClr val="bg1"/>
                </a:solidFill>
                <a:latin typeface="Times New Roman" pitchFamily="18" charset="0"/>
                <a:cs typeface="Times New Roman" pitchFamily="18" charset="0"/>
              </a:rPr>
            </a:br>
            <a:r>
              <a:rPr lang="en-US" i="1" dirty="0">
                <a:solidFill>
                  <a:schemeClr val="bg1"/>
                </a:solidFill>
                <a:latin typeface="Times New Roman" pitchFamily="18" charset="0"/>
                <a:cs typeface="Times New Roman" pitchFamily="18" charset="0"/>
              </a:rPr>
              <a:t>YouTube&gt;</a:t>
            </a:r>
            <a:r>
              <a:rPr lang="ru-RU" i="1" dirty="0">
                <a:solidFill>
                  <a:schemeClr val="bg1"/>
                </a:solidFill>
                <a:latin typeface="Times New Roman" pitchFamily="18" charset="0"/>
                <a:cs typeface="Times New Roman" pitchFamily="18" charset="0"/>
              </a:rPr>
              <a:t>ПДД для детей</a:t>
            </a:r>
            <a:endParaRPr lang="ru-RU" i="1" dirty="0">
              <a:solidFill>
                <a:schemeClr val="bg1"/>
              </a:solidFill>
            </a:endParaRPr>
          </a:p>
        </p:txBody>
      </p:sp>
    </p:spTree>
  </p:cSld>
  <p:clrMapOvr>
    <a:masterClrMapping/>
  </p:clrMapOvr>
  <p:transition spd="slow" advClick="0" advTm="10000">
    <p:wipe/>
  </p:transition>
  <p:timing>
    <p:tnLst>
      <p:par>
        <p:cTn id="1" dur="indefinite" restart="never" nodeType="tmRoot"/>
      </p:par>
    </p:tnLst>
  </p:timing>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1524</TotalTime>
  <Words>519</Words>
  <Application>Microsoft Office PowerPoint</Application>
  <PresentationFormat>Экран (4:3)</PresentationFormat>
  <Paragraphs>53</Paragraphs>
  <Slides>12</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12</vt:i4>
      </vt:variant>
    </vt:vector>
  </HeadingPairs>
  <TitlesOfParts>
    <vt:vector size="13" baseType="lpstr">
      <vt:lpstr>Тема Office</vt:lpstr>
      <vt:lpstr>     РАЙОННЫЙ ЭТАП ГОРОДСКОГО КОНКУРСА «ЗЕЛЕНЫЙ ОГОНЕК» СРЕДИ МУНИЦИПАЛЬНЫХ ОБРАЗОВАТЕЛЬНЫХ УЧРЕЖДЕНИЙ ВОЛГОГРАДА, РЕАЛИЗУЮЩИХ ОСНОВНЫЕ ОБЩЕОБРАЗОВАТЕЛЬНЫЕ ПРОГРАММЫ ДОШКОЛЬНОГО ОБРАЗОВАНИЯ.  НОМИНАЦИЯ: «АВТОРСКАЯ ОБРАЗОВАТЕЛЬНАЯ МУЛЬТИМЕДИЙНАЯ ПРЕЗЕНТАЦИЯ»  « СТАНЬ ЗАМЕТНЕЙ НА ДОРОГЕ»         (ДЛЯ ДЕТЕЙ СТАРШЕГО ДОШКОЛЬНОГО ВОЗРАСТА)      </vt:lpstr>
      <vt:lpstr>Слайд 2</vt:lpstr>
      <vt:lpstr>Слайд 3</vt:lpstr>
      <vt:lpstr>   </vt:lpstr>
      <vt:lpstr>Слайд 5</vt:lpstr>
      <vt:lpstr>Слайд 6</vt:lpstr>
      <vt:lpstr>Слайд 7</vt:lpstr>
      <vt:lpstr>Слайд 8</vt:lpstr>
      <vt:lpstr>Слайд 9</vt:lpstr>
      <vt:lpstr>Виды фликеров </vt:lpstr>
      <vt:lpstr>Слайд 11</vt:lpstr>
      <vt:lpstr>ИСПОЛЬЗУЕМАЯ ЛИТЕРАТУРА: </vt:lpstr>
    </vt:vector>
  </TitlesOfParts>
  <Company>Reanimator Extreme Edition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Технология инклюзивного образования в условиях ДОУ</dc:title>
  <dc:creator>Админ</dc:creator>
  <cp:lastModifiedBy>DNS-343</cp:lastModifiedBy>
  <cp:revision>137</cp:revision>
  <dcterms:created xsi:type="dcterms:W3CDTF">2019-01-24T09:06:30Z</dcterms:created>
  <dcterms:modified xsi:type="dcterms:W3CDTF">2026-04-21T05:39:39Z</dcterms:modified>
</cp:coreProperties>
</file>